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4"/>
  </p:sldMasterIdLst>
  <p:sldIdLst>
    <p:sldId id="256" r:id="rId5"/>
    <p:sldId id="257" r:id="rId6"/>
    <p:sldId id="258" r:id="rId7"/>
    <p:sldId id="269" r:id="rId8"/>
    <p:sldId id="259" r:id="rId9"/>
    <p:sldId id="271" r:id="rId10"/>
    <p:sldId id="266" r:id="rId11"/>
    <p:sldId id="275" r:id="rId12"/>
    <p:sldId id="276" r:id="rId13"/>
    <p:sldId id="260" r:id="rId14"/>
    <p:sldId id="278" r:id="rId15"/>
    <p:sldId id="273" r:id="rId16"/>
    <p:sldId id="272" r:id="rId17"/>
    <p:sldId id="267" r:id="rId18"/>
  </p:sldIdLst>
  <p:sldSz cx="12192000" cy="6858000"/>
  <p:notesSz cx="6858000" cy="9144000"/>
  <p:defaultTextStyle>
    <a:defPPr>
      <a:defRPr lang="en-K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48" autoAdjust="0"/>
    <p:restoredTop sz="94660"/>
  </p:normalViewPr>
  <p:slideViewPr>
    <p:cSldViewPr snapToGrid="0">
      <p:cViewPr varScale="1">
        <p:scale>
          <a:sx n="94" d="100"/>
          <a:sy n="94" d="100"/>
        </p:scale>
        <p:origin x="110" y="1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KE"/>
          </a:p>
        </p:txBody>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12/2/2025</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88787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12/2/2025</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88285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12/2/2025</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06689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12/2/2025</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20675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12/2/2025</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56437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12/2/2025</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6404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12/2/2025</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51969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12/2/2025</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80150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KE"/>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12/2/2025</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74793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12/2/2025</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74451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12/2/2025</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38317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KE"/>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12/2/2025</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083118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05" r:id="rId6"/>
    <p:sldLayoutId id="2147483701" r:id="rId7"/>
    <p:sldLayoutId id="2147483702" r:id="rId8"/>
    <p:sldLayoutId id="2147483703" r:id="rId9"/>
    <p:sldLayoutId id="2147483704" r:id="rId10"/>
    <p:sldLayoutId id="2147483706" r:id="rId11"/>
  </p:sldLayoutIdLst>
  <p:hf sldNum="0" hdr="0" ftr="0" dt="0"/>
  <p:txStyles>
    <p:titleStyle>
      <a:lvl1pPr algn="l" defTabSz="914400" rtl="0" eaLnBrk="1" latinLnBrk="0" hangingPunct="1">
        <a:lnSpc>
          <a:spcPct val="90000"/>
        </a:lnSpc>
        <a:spcBef>
          <a:spcPct val="0"/>
        </a:spcBef>
        <a:buNone/>
        <a:defRPr sz="42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2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2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2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2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33428ACC-71EC-4171-9527-10983BA6B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7DE5B2-196E-DA48-D777-57C69CF00691}"/>
              </a:ext>
            </a:extLst>
          </p:cNvPr>
          <p:cNvSpPr>
            <a:spLocks noGrp="1"/>
          </p:cNvSpPr>
          <p:nvPr>
            <p:ph type="ctrTitle"/>
          </p:nvPr>
        </p:nvSpPr>
        <p:spPr>
          <a:xfrm>
            <a:off x="8141110" y="639098"/>
            <a:ext cx="3401961" cy="3494790"/>
          </a:xfrm>
        </p:spPr>
        <p:txBody>
          <a:bodyPr vert="horz" lIns="91440" tIns="45720" rIns="91440" bIns="45720" rtlCol="0">
            <a:normAutofit/>
          </a:bodyPr>
          <a:lstStyle/>
          <a:p>
            <a:r>
              <a:rPr lang="en-US" sz="3400" dirty="0"/>
              <a:t>Closing the gap? Deep dive into Gabon’s Nature-for-Debt Swap &amp; Zimbabwe’s Carbon Market</a:t>
            </a:r>
          </a:p>
        </p:txBody>
      </p:sp>
      <p:sp>
        <p:nvSpPr>
          <p:cNvPr id="3" name="Subtitle 2">
            <a:extLst>
              <a:ext uri="{FF2B5EF4-FFF2-40B4-BE49-F238E27FC236}">
                <a16:creationId xmlns:a16="http://schemas.microsoft.com/office/drawing/2014/main" id="{5F25EBDD-78DD-871E-A3C5-D06D47522163}"/>
              </a:ext>
            </a:extLst>
          </p:cNvPr>
          <p:cNvSpPr>
            <a:spLocks noGrp="1"/>
          </p:cNvSpPr>
          <p:nvPr>
            <p:ph type="subTitle" idx="1"/>
          </p:nvPr>
        </p:nvSpPr>
        <p:spPr>
          <a:xfrm>
            <a:off x="8141110" y="4455621"/>
            <a:ext cx="3417990" cy="1238616"/>
          </a:xfrm>
        </p:spPr>
        <p:txBody>
          <a:bodyPr vert="horz" lIns="0" tIns="45720" rIns="0" bIns="45720" rtlCol="0">
            <a:normAutofit/>
          </a:bodyPr>
          <a:lstStyle/>
          <a:p>
            <a:pPr>
              <a:lnSpc>
                <a:spcPct val="110000"/>
              </a:lnSpc>
            </a:pPr>
            <a:r>
              <a:rPr lang="en-US" sz="800">
                <a:solidFill>
                  <a:schemeClr val="tx1">
                    <a:lumMod val="85000"/>
                    <a:lumOff val="15000"/>
                  </a:schemeClr>
                </a:solidFill>
              </a:rPr>
              <a:t>Riska Koopman</a:t>
            </a:r>
          </a:p>
          <a:p>
            <a:pPr>
              <a:lnSpc>
                <a:spcPct val="110000"/>
              </a:lnSpc>
            </a:pPr>
            <a:r>
              <a:rPr lang="en-US" sz="800">
                <a:solidFill>
                  <a:schemeClr val="tx1">
                    <a:lumMod val="85000"/>
                    <a:lumOff val="15000"/>
                  </a:schemeClr>
                </a:solidFill>
              </a:rPr>
              <a:t>Peter mbuthia </a:t>
            </a:r>
          </a:p>
          <a:p>
            <a:pPr>
              <a:lnSpc>
                <a:spcPct val="110000"/>
              </a:lnSpc>
            </a:pPr>
            <a:r>
              <a:rPr lang="en-US" sz="800">
                <a:solidFill>
                  <a:schemeClr val="tx1">
                    <a:lumMod val="85000"/>
                    <a:lumOff val="15000"/>
                  </a:schemeClr>
                </a:solidFill>
              </a:rPr>
              <a:t>Ippf portfolio </a:t>
            </a:r>
          </a:p>
          <a:p>
            <a:pPr>
              <a:lnSpc>
                <a:spcPct val="110000"/>
              </a:lnSpc>
            </a:pPr>
            <a:r>
              <a:rPr lang="en-US" sz="800">
                <a:solidFill>
                  <a:schemeClr val="tx1">
                    <a:lumMod val="85000"/>
                    <a:lumOff val="15000"/>
                  </a:schemeClr>
                </a:solidFill>
              </a:rPr>
              <a:t>02 dec 2025</a:t>
            </a:r>
          </a:p>
        </p:txBody>
      </p:sp>
      <p:pic>
        <p:nvPicPr>
          <p:cNvPr id="16" name="Picture 15" descr="A beach with trees and water&#10;&#10;AI-generated content may be incorrect.">
            <a:extLst>
              <a:ext uri="{FF2B5EF4-FFF2-40B4-BE49-F238E27FC236}">
                <a16:creationId xmlns:a16="http://schemas.microsoft.com/office/drawing/2014/main" id="{B264F996-3499-1D2A-1304-1162F6892C24}"/>
              </a:ext>
            </a:extLst>
          </p:cNvPr>
          <p:cNvPicPr>
            <a:picLocks noChangeAspect="1"/>
          </p:cNvPicPr>
          <p:nvPr/>
        </p:nvPicPr>
        <p:blipFill>
          <a:blip r:embed="rId2">
            <a:extLst>
              <a:ext uri="{28A0092B-C50C-407E-A947-70E740481C1C}">
                <a14:useLocalDpi xmlns:a14="http://schemas.microsoft.com/office/drawing/2010/main" val="0"/>
              </a:ext>
            </a:extLst>
          </a:blip>
          <a:srcRect l="47"/>
          <a:stretch>
            <a:fillRect/>
          </a:stretch>
        </p:blipFill>
        <p:spPr>
          <a:xfrm>
            <a:off x="233917" y="563527"/>
            <a:ext cx="7666074" cy="4805914"/>
          </a:xfrm>
          <a:prstGeom prst="rect">
            <a:avLst/>
          </a:prstGeom>
        </p:spPr>
      </p:pic>
      <p:cxnSp>
        <p:nvCxnSpPr>
          <p:cNvPr id="73" name="Straight Connector 72">
            <a:extLst>
              <a:ext uri="{FF2B5EF4-FFF2-40B4-BE49-F238E27FC236}">
                <a16:creationId xmlns:a16="http://schemas.microsoft.com/office/drawing/2014/main" id="{BA22713B-ABB6-4391-97F9-0449A2B9B66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294754"/>
            <a:ext cx="32004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8D4480B4-953D-41FA-9052-09AB3A026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KE"/>
          </a:p>
        </p:txBody>
      </p:sp>
    </p:spTree>
    <p:extLst>
      <p:ext uri="{BB962C8B-B14F-4D97-AF65-F5344CB8AC3E}">
        <p14:creationId xmlns:p14="http://schemas.microsoft.com/office/powerpoint/2010/main" val="4267287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5BC72-9586-9940-26FC-2351402A6921}"/>
              </a:ext>
            </a:extLst>
          </p:cNvPr>
          <p:cNvSpPr>
            <a:spLocks noGrp="1"/>
          </p:cNvSpPr>
          <p:nvPr>
            <p:ph type="title"/>
          </p:nvPr>
        </p:nvSpPr>
        <p:spPr/>
        <p:txBody>
          <a:bodyPr/>
          <a:lstStyle/>
          <a:p>
            <a:r>
              <a:rPr lang="en-US" dirty="0"/>
              <a:t>Has it worked?</a:t>
            </a:r>
            <a:endParaRPr lang="en-KE" dirty="0"/>
          </a:p>
        </p:txBody>
      </p:sp>
      <p:sp>
        <p:nvSpPr>
          <p:cNvPr id="6" name="Content Placeholder 5">
            <a:extLst>
              <a:ext uri="{FF2B5EF4-FFF2-40B4-BE49-F238E27FC236}">
                <a16:creationId xmlns:a16="http://schemas.microsoft.com/office/drawing/2014/main" id="{F9BC1B42-7D49-C806-B081-004B46EE772E}"/>
              </a:ext>
            </a:extLst>
          </p:cNvPr>
          <p:cNvSpPr>
            <a:spLocks noGrp="1"/>
          </p:cNvSpPr>
          <p:nvPr>
            <p:ph sz="half" idx="2"/>
          </p:nvPr>
        </p:nvSpPr>
        <p:spPr/>
        <p:txBody>
          <a:bodyPr vert="horz" lIns="0" tIns="45720" rIns="0" bIns="45720" rtlCol="0">
            <a:normAutofit fontScale="85000" lnSpcReduction="20000"/>
          </a:bodyPr>
          <a:lstStyle/>
          <a:p>
            <a:pPr marL="0" indent="0">
              <a:lnSpc>
                <a:spcPct val="90000"/>
              </a:lnSpc>
              <a:buNone/>
            </a:pPr>
            <a:r>
              <a:rPr lang="en-US" sz="1500" dirty="0"/>
              <a:t>Key criticisms :</a:t>
            </a:r>
          </a:p>
          <a:p>
            <a:pPr marL="0" indent="0">
              <a:lnSpc>
                <a:spcPct val="90000"/>
              </a:lnSpc>
              <a:buNone/>
            </a:pPr>
            <a:endParaRPr lang="en-US" sz="1500" dirty="0"/>
          </a:p>
          <a:p>
            <a:pPr>
              <a:lnSpc>
                <a:spcPct val="90000"/>
              </a:lnSpc>
              <a:buFont typeface="Calibri" panose="020F0502020204030204" pitchFamily="34" charset="0"/>
              <a:buChar char="§"/>
            </a:pPr>
            <a:r>
              <a:rPr lang="en-US" sz="1500" dirty="0"/>
              <a:t> Complex and not transparent </a:t>
            </a:r>
          </a:p>
          <a:p>
            <a:pPr>
              <a:lnSpc>
                <a:spcPct val="90000"/>
              </a:lnSpc>
              <a:buFont typeface="Calibri" panose="020F0502020204030204" pitchFamily="34" charset="0"/>
              <a:buChar char="§"/>
            </a:pPr>
            <a:r>
              <a:rPr lang="en-US" sz="1500" dirty="0"/>
              <a:t>Prioritizes private sector investors &amp; their profits </a:t>
            </a:r>
          </a:p>
          <a:p>
            <a:pPr>
              <a:lnSpc>
                <a:spcPct val="90000"/>
              </a:lnSpc>
              <a:buFont typeface="Calibri" panose="020F0502020204030204" pitchFamily="34" charset="0"/>
              <a:buChar char="§"/>
            </a:pPr>
            <a:r>
              <a:rPr lang="en-US" sz="1500" dirty="0"/>
              <a:t>Opportunistic in nature </a:t>
            </a:r>
          </a:p>
          <a:p>
            <a:pPr>
              <a:lnSpc>
                <a:spcPct val="90000"/>
              </a:lnSpc>
              <a:buFont typeface="Calibri" panose="020F0502020204030204" pitchFamily="34" charset="0"/>
              <a:buChar char="§"/>
            </a:pPr>
            <a:r>
              <a:rPr lang="en-US" sz="1500" dirty="0"/>
              <a:t>Doesn’t significantly reduce debt or invest in blue economies which directly benefit local populations </a:t>
            </a:r>
          </a:p>
          <a:p>
            <a:pPr>
              <a:lnSpc>
                <a:spcPct val="90000"/>
              </a:lnSpc>
              <a:buFont typeface="Calibri" panose="020F0502020204030204" pitchFamily="34" charset="0"/>
              <a:buChar char="§"/>
            </a:pPr>
            <a:r>
              <a:rPr lang="en-US" sz="1500" dirty="0"/>
              <a:t>Another form of odious debt </a:t>
            </a:r>
          </a:p>
        </p:txBody>
      </p:sp>
      <p:sp>
        <p:nvSpPr>
          <p:cNvPr id="4" name="Content Placeholder 3">
            <a:extLst>
              <a:ext uri="{FF2B5EF4-FFF2-40B4-BE49-F238E27FC236}">
                <a16:creationId xmlns:a16="http://schemas.microsoft.com/office/drawing/2014/main" id="{43F4F0CE-F906-14DB-0C9B-1A2D9942C1A3}"/>
              </a:ext>
            </a:extLst>
          </p:cNvPr>
          <p:cNvSpPr>
            <a:spLocks noGrp="1"/>
          </p:cNvSpPr>
          <p:nvPr>
            <p:ph sz="half" idx="1"/>
          </p:nvPr>
        </p:nvSpPr>
        <p:spPr>
          <a:xfrm>
            <a:off x="326571" y="2008414"/>
            <a:ext cx="5410445" cy="4131129"/>
          </a:xfrm>
        </p:spPr>
        <p:txBody>
          <a:bodyPr>
            <a:normAutofit fontScale="85000" lnSpcReduction="20000"/>
          </a:bodyPr>
          <a:lstStyle/>
          <a:p>
            <a:r>
              <a:rPr lang="en-US" dirty="0"/>
              <a:t>The short answer, </a:t>
            </a:r>
            <a:r>
              <a:rPr lang="en-US" dirty="0">
                <a:solidFill>
                  <a:srgbClr val="FF0000"/>
                </a:solidFill>
              </a:rPr>
              <a:t>NO.</a:t>
            </a:r>
            <a:r>
              <a:rPr lang="en-US" dirty="0"/>
              <a:t> The long answer – we still know too little about debt-for-nature swaps due to confidentially clauses. TNC, for example, set up a created a company registered in Delaware called the </a:t>
            </a:r>
            <a:r>
              <a:rPr lang="en-US" dirty="0">
                <a:solidFill>
                  <a:srgbClr val="FF0000"/>
                </a:solidFill>
              </a:rPr>
              <a:t>Gabon Blue Bond Master Trust</a:t>
            </a:r>
            <a:r>
              <a:rPr lang="en-US" dirty="0"/>
              <a:t>. From leaked documents, the following can be deduced: it cost Gabon US$455 million to buy bond notes with a face value of US$500 million, a saving on the principal of Eurobond debts of roughly </a:t>
            </a:r>
            <a:r>
              <a:rPr lang="en-US" dirty="0">
                <a:solidFill>
                  <a:srgbClr val="FF0000"/>
                </a:solidFill>
              </a:rPr>
              <a:t>US$64 million</a:t>
            </a:r>
            <a:r>
              <a:rPr lang="en-US" dirty="0"/>
              <a:t>. However, it borrowed US$500 million in total. The remaining US$45 million dollars of the blue bond has yet to be accounted for</a:t>
            </a:r>
          </a:p>
          <a:p>
            <a:r>
              <a:rPr lang="en-US" dirty="0"/>
              <a:t>Moreover, the blue loan of US$500 million has lowered total debt repayments for the country by something like US$60 million, not US$163 million. That works out to </a:t>
            </a:r>
            <a:r>
              <a:rPr lang="en-US" dirty="0">
                <a:solidFill>
                  <a:srgbClr val="FF0000"/>
                </a:solidFill>
              </a:rPr>
              <a:t>US$4 million </a:t>
            </a:r>
            <a:r>
              <a:rPr lang="en-US" dirty="0"/>
              <a:t>annually for the next 15 years. </a:t>
            </a:r>
          </a:p>
          <a:p>
            <a:r>
              <a:rPr lang="en-US" dirty="0"/>
              <a:t>Lastly, </a:t>
            </a:r>
            <a:endParaRPr lang="en-KE" dirty="0"/>
          </a:p>
        </p:txBody>
      </p:sp>
    </p:spTree>
    <p:extLst>
      <p:ext uri="{BB962C8B-B14F-4D97-AF65-F5344CB8AC3E}">
        <p14:creationId xmlns:p14="http://schemas.microsoft.com/office/powerpoint/2010/main" val="503827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flag with a red green and black triangle&#10;&#10;AI-generated content may be incorrect.">
            <a:extLst>
              <a:ext uri="{FF2B5EF4-FFF2-40B4-BE49-F238E27FC236}">
                <a16:creationId xmlns:a16="http://schemas.microsoft.com/office/drawing/2014/main" id="{8452F1AA-8F86-D258-ED1D-A5B8AA0789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9322"/>
            <a:ext cx="5890436" cy="3661478"/>
          </a:xfrm>
          <a:prstGeom prst="rect">
            <a:avLst/>
          </a:prstGeom>
        </p:spPr>
      </p:pic>
      <p:pic>
        <p:nvPicPr>
          <p:cNvPr id="5" name="Picture 4" descr="A group of people standing next to a sign&#10;&#10;AI-generated content may be incorrect.">
            <a:extLst>
              <a:ext uri="{FF2B5EF4-FFF2-40B4-BE49-F238E27FC236}">
                <a16:creationId xmlns:a16="http://schemas.microsoft.com/office/drawing/2014/main" id="{5F5754D8-1378-6A07-F1FE-9D9B35E0F8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890437" cy="2739322"/>
          </a:xfrm>
          <a:prstGeom prst="rect">
            <a:avLst/>
          </a:prstGeom>
        </p:spPr>
      </p:pic>
      <p:sp>
        <p:nvSpPr>
          <p:cNvPr id="6" name="TextBox 5">
            <a:extLst>
              <a:ext uri="{FF2B5EF4-FFF2-40B4-BE49-F238E27FC236}">
                <a16:creationId xmlns:a16="http://schemas.microsoft.com/office/drawing/2014/main" id="{EC7A88D9-9BD2-62B9-9529-2E8077B68B82}"/>
              </a:ext>
            </a:extLst>
          </p:cNvPr>
          <p:cNvSpPr txBox="1"/>
          <p:nvPr/>
        </p:nvSpPr>
        <p:spPr>
          <a:xfrm>
            <a:off x="6096000" y="1369661"/>
            <a:ext cx="5890435" cy="4524315"/>
          </a:xfrm>
          <a:prstGeom prst="rect">
            <a:avLst/>
          </a:prstGeom>
          <a:noFill/>
        </p:spPr>
        <p:txBody>
          <a:bodyPr wrap="square" rtlCol="0">
            <a:spAutoFit/>
          </a:bodyPr>
          <a:lstStyle/>
          <a:p>
            <a:pPr fontAlgn="base"/>
            <a:r>
              <a:rPr lang="en-US" sz="1200" dirty="0"/>
              <a:t>The Kariba REDD+ project, based in Northen Zimbabwe operated by developed by Carbon Green Investments and managed by Swiss consultancy South Pole, was once hailed as a flagship offset scheme. The REDD+ (Reducing Emissions from Deforestation and Forest Degradation) project is one of the </a:t>
            </a:r>
            <a:r>
              <a:rPr lang="en-US" sz="1200" b="1" dirty="0">
                <a:solidFill>
                  <a:srgbClr val="FF0000"/>
                </a:solidFill>
              </a:rPr>
              <a:t>world's largest forest conversation schemes. </a:t>
            </a:r>
            <a:r>
              <a:rPr lang="en-US" sz="1200" dirty="0"/>
              <a:t>It claimed to have saved 36 million </a:t>
            </a:r>
            <a:r>
              <a:rPr lang="en-US" sz="1200" dirty="0" err="1"/>
              <a:t>tonnes</a:t>
            </a:r>
            <a:r>
              <a:rPr lang="en-US" sz="1200" dirty="0"/>
              <a:t> of CO₂ between 2011 and 2021, </a:t>
            </a:r>
            <a:r>
              <a:rPr lang="en-US" sz="1200" b="1" dirty="0">
                <a:solidFill>
                  <a:srgbClr val="FF0000"/>
                </a:solidFill>
              </a:rPr>
              <a:t>selling credits </a:t>
            </a:r>
            <a:r>
              <a:rPr lang="en-US" sz="1200" dirty="0"/>
              <a:t>to companies like Gucci and Volkswagen. Investigations in 2022 revealed that South Pole had </a:t>
            </a:r>
            <a:r>
              <a:rPr lang="en-US" sz="1200" b="1" dirty="0">
                <a:solidFill>
                  <a:srgbClr val="FF0000"/>
                </a:solidFill>
              </a:rPr>
              <a:t>inflated baselines</a:t>
            </a:r>
            <a:r>
              <a:rPr lang="en-US" sz="1200" dirty="0"/>
              <a:t>, selling credits for 27 million </a:t>
            </a:r>
            <a:r>
              <a:rPr lang="en-US" sz="1200" dirty="0" err="1"/>
              <a:t>tonnes</a:t>
            </a:r>
            <a:r>
              <a:rPr lang="en-US" sz="1200" dirty="0"/>
              <a:t> of “avoided deforestation” that never occurred. </a:t>
            </a:r>
          </a:p>
          <a:p>
            <a:pPr fontAlgn="base"/>
            <a:r>
              <a:rPr lang="en-US" sz="1200" dirty="0"/>
              <a:t>Despite knowing about the overestimation, South Pole continued selling credits, making 2022 its most profitable year. Certification agencies like Verra failed to detect the fraud</a:t>
            </a:r>
            <a:r>
              <a:rPr lang="en-US" sz="1200" b="1" u="sng" dirty="0">
                <a:solidFill>
                  <a:srgbClr val="FF0000"/>
                </a:solidFill>
              </a:rPr>
              <a:t>. Communities in Zimbabwe, who were promised benefits, reported that funds never reached them</a:t>
            </a:r>
            <a:r>
              <a:rPr lang="en-US" sz="1200" dirty="0"/>
              <a:t>. This case illustrates the risks of greenwashing and fraud in the voluntary carbon market. Carbon Green Africa, stated “ For every ton of avoided greenhouse gas emissions, achieved by </a:t>
            </a:r>
            <a:r>
              <a:rPr lang="en-US" sz="1200" dirty="0" err="1"/>
              <a:t>e.g</a:t>
            </a:r>
            <a:r>
              <a:rPr lang="en-US" sz="1200" dirty="0"/>
              <a:t> reducing deforestation and degradation, the project owner is receiving carbon credits which can be sold to companies and institutions with a voluntary or compliance carbon reduction strategy”. </a:t>
            </a:r>
          </a:p>
          <a:p>
            <a:pPr fontAlgn="base"/>
            <a:r>
              <a:rPr lang="en-US" sz="1200" dirty="0"/>
              <a:t>However A joint investigation in early 2023 by The Guardian, Die Zeit and </a:t>
            </a:r>
            <a:r>
              <a:rPr lang="en-US" sz="1200" dirty="0" err="1"/>
              <a:t>SourceMaterial</a:t>
            </a:r>
            <a:r>
              <a:rPr lang="en-US" sz="1200" dirty="0"/>
              <a:t> </a:t>
            </a:r>
            <a:r>
              <a:rPr lang="en-US" sz="1200" dirty="0" err="1"/>
              <a:t>analysed</a:t>
            </a:r>
            <a:r>
              <a:rPr lang="en-US" sz="1200" dirty="0"/>
              <a:t> “a significant proportion” of projects certified by Verra and found that </a:t>
            </a:r>
            <a:r>
              <a:rPr lang="en-US" sz="1200" b="1" dirty="0">
                <a:solidFill>
                  <a:srgbClr val="FF0000"/>
                </a:solidFill>
              </a:rPr>
              <a:t>90 per cent of rainforest credits do not amount to actual carbon reductions.   </a:t>
            </a:r>
          </a:p>
          <a:p>
            <a:pPr fontAlgn="base"/>
            <a:r>
              <a:rPr lang="en-US" sz="1200" b="1" i="1" u="sng" dirty="0">
                <a:solidFill>
                  <a:srgbClr val="FF0000"/>
                </a:solidFill>
              </a:rPr>
              <a:t>Implication</a:t>
            </a:r>
            <a:r>
              <a:rPr lang="en-US" sz="1200" dirty="0"/>
              <a:t>: The Kariba case highlights the risks of greenwashing and fraud in voluntary carbon markets, where inflated baselines generate “phantom credits” that enrich intermediaries while leaving communities empty-handed. </a:t>
            </a:r>
          </a:p>
        </p:txBody>
      </p:sp>
      <p:sp>
        <p:nvSpPr>
          <p:cNvPr id="7" name="TextBox 6">
            <a:extLst>
              <a:ext uri="{FF2B5EF4-FFF2-40B4-BE49-F238E27FC236}">
                <a16:creationId xmlns:a16="http://schemas.microsoft.com/office/drawing/2014/main" id="{AF5CB2BA-5C5F-CA80-C6CB-21BA8D709929}"/>
              </a:ext>
            </a:extLst>
          </p:cNvPr>
          <p:cNvSpPr txBox="1"/>
          <p:nvPr/>
        </p:nvSpPr>
        <p:spPr>
          <a:xfrm>
            <a:off x="5984422" y="269421"/>
            <a:ext cx="4433207" cy="954107"/>
          </a:xfrm>
          <a:prstGeom prst="rect">
            <a:avLst/>
          </a:prstGeom>
          <a:noFill/>
        </p:spPr>
        <p:txBody>
          <a:bodyPr wrap="square" rtlCol="0">
            <a:spAutoFit/>
          </a:bodyPr>
          <a:lstStyle/>
          <a:p>
            <a:r>
              <a:rPr lang="en-US" sz="2800" dirty="0"/>
              <a:t>Zimbabwe’s Carbon Market </a:t>
            </a:r>
            <a:endParaRPr lang="en-KE" sz="2800" dirty="0"/>
          </a:p>
        </p:txBody>
      </p:sp>
    </p:spTree>
    <p:extLst>
      <p:ext uri="{BB962C8B-B14F-4D97-AF65-F5344CB8AC3E}">
        <p14:creationId xmlns:p14="http://schemas.microsoft.com/office/powerpoint/2010/main" val="1558720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KE"/>
          </a:p>
        </p:txBody>
      </p:sp>
      <p:cxnSp>
        <p:nvCxnSpPr>
          <p:cNvPr id="13" name="Straight Connector 12">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08CB54FC-0B2A-4107-9A70-958B90B76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25137D-AF95-62C5-C16E-9384AE510B4E}"/>
              </a:ext>
            </a:extLst>
          </p:cNvPr>
          <p:cNvSpPr>
            <a:spLocks noGrp="1"/>
          </p:cNvSpPr>
          <p:nvPr>
            <p:ph type="title"/>
          </p:nvPr>
        </p:nvSpPr>
        <p:spPr>
          <a:xfrm>
            <a:off x="6411685" y="634946"/>
            <a:ext cx="5127171" cy="1450757"/>
          </a:xfrm>
        </p:spPr>
        <p:txBody>
          <a:bodyPr vert="horz" lIns="91440" tIns="45720" rIns="91440" bIns="45720" rtlCol="0" anchor="b">
            <a:normAutofit/>
          </a:bodyPr>
          <a:lstStyle/>
          <a:p>
            <a:r>
              <a:rPr lang="en-US" sz="4800" dirty="0"/>
              <a:t>False, distracting solutions</a:t>
            </a:r>
          </a:p>
        </p:txBody>
      </p:sp>
      <p:pic>
        <p:nvPicPr>
          <p:cNvPr id="6" name="Content Placeholder 5" descr="A person holding a sign&#10;&#10;AI-generated content may be incorrect.">
            <a:extLst>
              <a:ext uri="{FF2B5EF4-FFF2-40B4-BE49-F238E27FC236}">
                <a16:creationId xmlns:a16="http://schemas.microsoft.com/office/drawing/2014/main" id="{8777F365-0847-6EF3-47DD-0E7C8D30EC3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43192" y="1561732"/>
            <a:ext cx="5115347" cy="3414494"/>
          </a:xfrm>
          <a:prstGeom prst="rect">
            <a:avLst/>
          </a:prstGeom>
        </p:spPr>
      </p:pic>
      <p:cxnSp>
        <p:nvCxnSpPr>
          <p:cNvPr id="17" name="Straight Connector 16">
            <a:extLst>
              <a:ext uri="{FF2B5EF4-FFF2-40B4-BE49-F238E27FC236}">
                <a16:creationId xmlns:a16="http://schemas.microsoft.com/office/drawing/2014/main" id="{7855A9B5-1710-4B19-B0F1-CDFDD4ED5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14044" y="2246569"/>
            <a:ext cx="45720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806768DD-EEA2-5513-2DC5-F57939F5323E}"/>
              </a:ext>
            </a:extLst>
          </p:cNvPr>
          <p:cNvSpPr>
            <a:spLocks noGrp="1"/>
          </p:cNvSpPr>
          <p:nvPr>
            <p:ph sz="half" idx="2"/>
          </p:nvPr>
        </p:nvSpPr>
        <p:spPr>
          <a:xfrm>
            <a:off x="6411684" y="2407436"/>
            <a:ext cx="5127172" cy="3461658"/>
          </a:xfrm>
        </p:spPr>
        <p:txBody>
          <a:bodyPr vert="horz" lIns="0" tIns="45720" rIns="0" bIns="45720" rtlCol="0">
            <a:normAutofit/>
          </a:bodyPr>
          <a:lstStyle/>
          <a:p>
            <a:pPr>
              <a:lnSpc>
                <a:spcPct val="100000"/>
              </a:lnSpc>
            </a:pPr>
            <a:r>
              <a:rPr lang="en-US" dirty="0"/>
              <a:t>These case studies illustrate how the global north are providing false &amp; distracting solutions to Africa &amp; the Global North. Not only do they not offer genuine and significant debt </a:t>
            </a:r>
            <a:r>
              <a:rPr lang="en-US" dirty="0" err="1"/>
              <a:t>reducation</a:t>
            </a:r>
            <a:r>
              <a:rPr lang="en-US" dirty="0"/>
              <a:t> they distract from progressive and structural reforms required to not only close Africa’s climate finance gap but also ensure Africa is a rule maker and not rule taker</a:t>
            </a:r>
          </a:p>
          <a:p>
            <a:pPr marL="0" indent="0">
              <a:lnSpc>
                <a:spcPct val="100000"/>
              </a:lnSpc>
              <a:buNone/>
            </a:pPr>
            <a:endParaRPr lang="en-US" dirty="0"/>
          </a:p>
        </p:txBody>
      </p:sp>
      <p:sp>
        <p:nvSpPr>
          <p:cNvPr id="19" name="Rectangle 18">
            <a:extLst>
              <a:ext uri="{FF2B5EF4-FFF2-40B4-BE49-F238E27FC236}">
                <a16:creationId xmlns:a16="http://schemas.microsoft.com/office/drawing/2014/main" id="{9AA76026-5689-4584-8D93-D71D739E6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KE"/>
          </a:p>
        </p:txBody>
      </p:sp>
    </p:spTree>
    <p:extLst>
      <p:ext uri="{BB962C8B-B14F-4D97-AF65-F5344CB8AC3E}">
        <p14:creationId xmlns:p14="http://schemas.microsoft.com/office/powerpoint/2010/main" val="2233311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844F5-A997-3418-D9B1-CC285E78DF00}"/>
              </a:ext>
            </a:extLst>
          </p:cNvPr>
          <p:cNvSpPr>
            <a:spLocks noGrp="1"/>
          </p:cNvSpPr>
          <p:nvPr>
            <p:ph type="title"/>
          </p:nvPr>
        </p:nvSpPr>
        <p:spPr/>
        <p:txBody>
          <a:bodyPr/>
          <a:lstStyle/>
          <a:p>
            <a:r>
              <a:rPr lang="en-US" dirty="0"/>
              <a:t>Our interventions </a:t>
            </a:r>
            <a:endParaRPr lang="en-KE" dirty="0"/>
          </a:p>
        </p:txBody>
      </p:sp>
      <p:sp>
        <p:nvSpPr>
          <p:cNvPr id="3" name="Content Placeholder 2">
            <a:extLst>
              <a:ext uri="{FF2B5EF4-FFF2-40B4-BE49-F238E27FC236}">
                <a16:creationId xmlns:a16="http://schemas.microsoft.com/office/drawing/2014/main" id="{7E82BC0F-E8CE-3FB1-0572-601BD42C401A}"/>
              </a:ext>
            </a:extLst>
          </p:cNvPr>
          <p:cNvSpPr>
            <a:spLocks noGrp="1"/>
          </p:cNvSpPr>
          <p:nvPr>
            <p:ph idx="1"/>
          </p:nvPr>
        </p:nvSpPr>
        <p:spPr/>
        <p:txBody>
          <a:bodyPr/>
          <a:lstStyle/>
          <a:p>
            <a:r>
              <a:rPr lang="en-US" dirty="0"/>
              <a:t>Key advocacy interventions:</a:t>
            </a:r>
          </a:p>
          <a:p>
            <a:r>
              <a:rPr lang="en-US" dirty="0"/>
              <a:t>- false solutions are distractive, debt-restructuring and GFA reforms are required NOW!</a:t>
            </a:r>
          </a:p>
          <a:p>
            <a:r>
              <a:rPr lang="en-US" dirty="0"/>
              <a:t>- climate finance cannot be debt-inducing </a:t>
            </a:r>
          </a:p>
          <a:p>
            <a:r>
              <a:rPr lang="en-US" dirty="0"/>
              <a:t>- grants should be the standard in climate finance to the global south </a:t>
            </a:r>
          </a:p>
          <a:p>
            <a:r>
              <a:rPr lang="en-US" dirty="0"/>
              <a:t>- 100bn is the minimum not the threshold </a:t>
            </a:r>
          </a:p>
          <a:p>
            <a:r>
              <a:rPr lang="en-US" dirty="0"/>
              <a:t>- reparations includes climate debt, pay UP! </a:t>
            </a:r>
            <a:endParaRPr lang="en-KE" dirty="0"/>
          </a:p>
        </p:txBody>
      </p:sp>
    </p:spTree>
    <p:extLst>
      <p:ext uri="{BB962C8B-B14F-4D97-AF65-F5344CB8AC3E}">
        <p14:creationId xmlns:p14="http://schemas.microsoft.com/office/powerpoint/2010/main" val="860623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KE"/>
          </a:p>
        </p:txBody>
      </p:sp>
      <p:cxnSp>
        <p:nvCxnSpPr>
          <p:cNvPr id="12" name="Straight Connector 11">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EE362070-691D-44DB-98D4-BC61774B0E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A86679-0199-F585-C33A-A75860E7B907}"/>
              </a:ext>
            </a:extLst>
          </p:cNvPr>
          <p:cNvSpPr>
            <a:spLocks noGrp="1"/>
          </p:cNvSpPr>
          <p:nvPr>
            <p:ph type="title"/>
          </p:nvPr>
        </p:nvSpPr>
        <p:spPr>
          <a:xfrm>
            <a:off x="3836504" y="758951"/>
            <a:ext cx="7319175" cy="3374931"/>
          </a:xfrm>
        </p:spPr>
        <p:txBody>
          <a:bodyPr vert="horz" lIns="91440" tIns="45720" rIns="91440" bIns="45720" rtlCol="0" anchor="b">
            <a:normAutofit/>
          </a:bodyPr>
          <a:lstStyle/>
          <a:p>
            <a:r>
              <a:rPr lang="en-US" sz="8000" dirty="0">
                <a:solidFill>
                  <a:schemeClr val="tx1">
                    <a:lumMod val="85000"/>
                    <a:lumOff val="15000"/>
                  </a:schemeClr>
                </a:solidFill>
              </a:rPr>
              <a:t>Questions </a:t>
            </a:r>
          </a:p>
        </p:txBody>
      </p:sp>
      <p:pic>
        <p:nvPicPr>
          <p:cNvPr id="7" name="Graphic 6" descr="Questionnaire">
            <a:extLst>
              <a:ext uri="{FF2B5EF4-FFF2-40B4-BE49-F238E27FC236}">
                <a16:creationId xmlns:a16="http://schemas.microsoft.com/office/drawing/2014/main" id="{15AEE518-2B66-7DE5-BCB9-4E6AC5AE92D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0973" y="1790485"/>
            <a:ext cx="2758331" cy="2758331"/>
          </a:xfrm>
          <a:prstGeom prst="rect">
            <a:avLst/>
          </a:prstGeom>
        </p:spPr>
      </p:pic>
      <p:cxnSp>
        <p:nvCxnSpPr>
          <p:cNvPr id="16" name="Straight Connector 15">
            <a:extLst>
              <a:ext uri="{FF2B5EF4-FFF2-40B4-BE49-F238E27FC236}">
                <a16:creationId xmlns:a16="http://schemas.microsoft.com/office/drawing/2014/main" id="{5A7EFE9C-DAE7-4ECA-BDB2-34E2534B8A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8251" y="4294753"/>
            <a:ext cx="71323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32DB1480-5B24-4B37-B70E-C74945DD91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KE"/>
          </a:p>
        </p:txBody>
      </p:sp>
    </p:spTree>
    <p:extLst>
      <p:ext uri="{BB962C8B-B14F-4D97-AF65-F5344CB8AC3E}">
        <p14:creationId xmlns:p14="http://schemas.microsoft.com/office/powerpoint/2010/main" val="2377978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6BFF3-D7AE-2574-DA87-B2F5001FB75B}"/>
              </a:ext>
            </a:extLst>
          </p:cNvPr>
          <p:cNvSpPr>
            <a:spLocks noGrp="1"/>
          </p:cNvSpPr>
          <p:nvPr>
            <p:ph type="title"/>
          </p:nvPr>
        </p:nvSpPr>
        <p:spPr/>
        <p:txBody>
          <a:bodyPr/>
          <a:lstStyle/>
          <a:p>
            <a:r>
              <a:rPr lang="en-US" dirty="0"/>
              <a:t>Objectives 	</a:t>
            </a:r>
            <a:endParaRPr lang="en-KE" dirty="0"/>
          </a:p>
        </p:txBody>
      </p:sp>
      <p:sp>
        <p:nvSpPr>
          <p:cNvPr id="3" name="Content Placeholder 2">
            <a:extLst>
              <a:ext uri="{FF2B5EF4-FFF2-40B4-BE49-F238E27FC236}">
                <a16:creationId xmlns:a16="http://schemas.microsoft.com/office/drawing/2014/main" id="{8732264E-4ACA-C143-4E5F-E0988E7F92E6}"/>
              </a:ext>
            </a:extLst>
          </p:cNvPr>
          <p:cNvSpPr>
            <a:spLocks noGrp="1"/>
          </p:cNvSpPr>
          <p:nvPr>
            <p:ph idx="1"/>
          </p:nvPr>
        </p:nvSpPr>
        <p:spPr/>
        <p:txBody>
          <a:bodyPr/>
          <a:lstStyle/>
          <a:p>
            <a:pPr>
              <a:buFont typeface="Wingdings" panose="05000000000000000000" pitchFamily="2" charset="2"/>
              <a:buChar char="§"/>
            </a:pPr>
            <a:r>
              <a:rPr lang="en-US" dirty="0"/>
              <a:t>Political economy of climate finance for Africa </a:t>
            </a:r>
          </a:p>
          <a:p>
            <a:pPr>
              <a:buFont typeface="Wingdings" panose="05000000000000000000" pitchFamily="2" charset="2"/>
              <a:buChar char="§"/>
            </a:pPr>
            <a:r>
              <a:rPr lang="en-US" dirty="0"/>
              <a:t>Private sector-led climate finance mechanisms </a:t>
            </a:r>
          </a:p>
          <a:p>
            <a:pPr>
              <a:buFont typeface="Wingdings" panose="05000000000000000000" pitchFamily="2" charset="2"/>
              <a:buChar char="§"/>
            </a:pPr>
            <a:r>
              <a:rPr lang="en-US" dirty="0"/>
              <a:t>Climate finance solutions &amp; Africa debt crisis </a:t>
            </a:r>
          </a:p>
          <a:p>
            <a:pPr lvl="1">
              <a:buFont typeface="Wingdings" panose="05000000000000000000" pitchFamily="2" charset="2"/>
              <a:buChar char="§"/>
            </a:pPr>
            <a:r>
              <a:rPr lang="en-US" dirty="0"/>
              <a:t>Nature-for-debt swaps </a:t>
            </a:r>
          </a:p>
          <a:p>
            <a:pPr>
              <a:buFont typeface="Wingdings" panose="05000000000000000000" pitchFamily="2" charset="2"/>
              <a:buChar char="§"/>
            </a:pPr>
            <a:r>
              <a:rPr lang="en-US" dirty="0"/>
              <a:t>Deep dive – Gabon’s Debt for Nature Swap &amp; Zimbabwe’s Carbon Market </a:t>
            </a:r>
          </a:p>
          <a:p>
            <a:pPr>
              <a:buFont typeface="Wingdings" panose="05000000000000000000" pitchFamily="2" charset="2"/>
              <a:buChar char="§"/>
            </a:pPr>
            <a:r>
              <a:rPr lang="en-US" dirty="0"/>
              <a:t> What can we do? </a:t>
            </a:r>
            <a:endParaRPr lang="en-KE" dirty="0"/>
          </a:p>
        </p:txBody>
      </p:sp>
    </p:spTree>
    <p:extLst>
      <p:ext uri="{BB962C8B-B14F-4D97-AF65-F5344CB8AC3E}">
        <p14:creationId xmlns:p14="http://schemas.microsoft.com/office/powerpoint/2010/main" val="2291900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500FF-B5F3-DD61-4C26-3E28ADD90070}"/>
              </a:ext>
            </a:extLst>
          </p:cNvPr>
          <p:cNvSpPr>
            <a:spLocks noGrp="1"/>
          </p:cNvSpPr>
          <p:nvPr>
            <p:ph type="title"/>
          </p:nvPr>
        </p:nvSpPr>
        <p:spPr/>
        <p:txBody>
          <a:bodyPr/>
          <a:lstStyle/>
          <a:p>
            <a:r>
              <a:rPr lang="en-US" dirty="0"/>
              <a:t>What is Climate Finance? </a:t>
            </a:r>
            <a:endParaRPr lang="en-KE" dirty="0"/>
          </a:p>
        </p:txBody>
      </p:sp>
      <p:sp>
        <p:nvSpPr>
          <p:cNvPr id="3" name="Content Placeholder 2">
            <a:extLst>
              <a:ext uri="{FF2B5EF4-FFF2-40B4-BE49-F238E27FC236}">
                <a16:creationId xmlns:a16="http://schemas.microsoft.com/office/drawing/2014/main" id="{F9B48A3E-28D1-485C-799C-91534AB445E0}"/>
              </a:ext>
            </a:extLst>
          </p:cNvPr>
          <p:cNvSpPr>
            <a:spLocks noGrp="1"/>
          </p:cNvSpPr>
          <p:nvPr>
            <p:ph idx="1"/>
          </p:nvPr>
        </p:nvSpPr>
        <p:spPr/>
        <p:txBody>
          <a:bodyPr>
            <a:normAutofit fontScale="92500" lnSpcReduction="10000"/>
          </a:bodyPr>
          <a:lstStyle/>
          <a:p>
            <a:r>
              <a:rPr lang="en-US" dirty="0"/>
              <a:t>The UNFCCC refers to climate finance as “local, national or transnational financing – drawn from public, private and alternative sources of financing – that seeks to support mitigation and adaptation actions that will address climate change” (UNFCCC, 2019, np).</a:t>
            </a:r>
          </a:p>
          <a:p>
            <a:r>
              <a:rPr lang="en-US" dirty="0"/>
              <a:t>Africa remains woefully underfunded for climate –Africa receives only 3-4 percent of global climate finance despite accounting for 9 of the world’s 10 most vulnerable countries to climate change</a:t>
            </a:r>
          </a:p>
          <a:p>
            <a:r>
              <a:rPr lang="en-US" dirty="0"/>
              <a:t>The Paris Agreement, a legally binding agreement of 196 countries undertaken during COP21 in Paris, France to commit US$100 billion to climate finance and limit GHG to 1.5 degrees</a:t>
            </a:r>
          </a:p>
          <a:p>
            <a:r>
              <a:rPr lang="en-US" dirty="0"/>
              <a:t>- northern countries have FAILED to meet this commitment </a:t>
            </a:r>
          </a:p>
          <a:p>
            <a:r>
              <a:rPr lang="en-US" dirty="0"/>
              <a:t>- the real cost has increased, Africa’s climate finance funding gap is now estimated at US$3 trillion according to the African Union </a:t>
            </a:r>
            <a:endParaRPr lang="en-KE" dirty="0"/>
          </a:p>
        </p:txBody>
      </p:sp>
    </p:spTree>
    <p:extLst>
      <p:ext uri="{BB962C8B-B14F-4D97-AF65-F5344CB8AC3E}">
        <p14:creationId xmlns:p14="http://schemas.microsoft.com/office/powerpoint/2010/main" val="1973406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CF8FC-CF93-E35A-E1F7-4CBE38AA9086}"/>
              </a:ext>
            </a:extLst>
          </p:cNvPr>
          <p:cNvSpPr>
            <a:spLocks noGrp="1"/>
          </p:cNvSpPr>
          <p:nvPr>
            <p:ph type="title"/>
          </p:nvPr>
        </p:nvSpPr>
        <p:spPr/>
        <p:txBody>
          <a:bodyPr/>
          <a:lstStyle/>
          <a:p>
            <a:r>
              <a:rPr lang="en-US" dirty="0"/>
              <a:t>Climate finance to Africa</a:t>
            </a:r>
            <a:endParaRPr lang="en-KE" dirty="0"/>
          </a:p>
        </p:txBody>
      </p:sp>
      <p:pic>
        <p:nvPicPr>
          <p:cNvPr id="6" name="Content Placeholder 5">
            <a:extLst>
              <a:ext uri="{FF2B5EF4-FFF2-40B4-BE49-F238E27FC236}">
                <a16:creationId xmlns:a16="http://schemas.microsoft.com/office/drawing/2014/main" id="{D46A6C2F-4E15-F179-211B-9C0062FACF58}"/>
              </a:ext>
            </a:extLst>
          </p:cNvPr>
          <p:cNvPicPr>
            <a:picLocks noGrp="1" noChangeAspect="1"/>
          </p:cNvPicPr>
          <p:nvPr>
            <p:ph sz="half" idx="1"/>
          </p:nvPr>
        </p:nvPicPr>
        <p:blipFill>
          <a:blip r:embed="rId2"/>
          <a:stretch>
            <a:fillRect/>
          </a:stretch>
        </p:blipFill>
        <p:spPr>
          <a:xfrm>
            <a:off x="1096963" y="2648800"/>
            <a:ext cx="4640262" cy="2692287"/>
          </a:xfrm>
          <a:prstGeom prst="rect">
            <a:avLst/>
          </a:prstGeom>
        </p:spPr>
      </p:pic>
      <p:pic>
        <p:nvPicPr>
          <p:cNvPr id="8" name="Content Placeholder 7">
            <a:extLst>
              <a:ext uri="{FF2B5EF4-FFF2-40B4-BE49-F238E27FC236}">
                <a16:creationId xmlns:a16="http://schemas.microsoft.com/office/drawing/2014/main" id="{1B0D1675-0A70-1C23-42B7-601F7FEEDF8B}"/>
              </a:ext>
            </a:extLst>
          </p:cNvPr>
          <p:cNvPicPr>
            <a:picLocks noGrp="1" noChangeAspect="1"/>
          </p:cNvPicPr>
          <p:nvPr>
            <p:ph sz="half" idx="2"/>
          </p:nvPr>
        </p:nvPicPr>
        <p:blipFill>
          <a:blip r:embed="rId3"/>
          <a:stretch>
            <a:fillRect/>
          </a:stretch>
        </p:blipFill>
        <p:spPr>
          <a:xfrm>
            <a:off x="6516688" y="2438908"/>
            <a:ext cx="4638675" cy="3112072"/>
          </a:xfrm>
          <a:prstGeom prst="rect">
            <a:avLst/>
          </a:prstGeom>
        </p:spPr>
      </p:pic>
    </p:spTree>
    <p:extLst>
      <p:ext uri="{BB962C8B-B14F-4D97-AF65-F5344CB8AC3E}">
        <p14:creationId xmlns:p14="http://schemas.microsoft.com/office/powerpoint/2010/main" val="1479907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3F634-C599-0AFF-89B0-9D487FFB3031}"/>
              </a:ext>
            </a:extLst>
          </p:cNvPr>
          <p:cNvSpPr>
            <a:spLocks noGrp="1"/>
          </p:cNvSpPr>
          <p:nvPr>
            <p:ph type="title"/>
          </p:nvPr>
        </p:nvSpPr>
        <p:spPr/>
        <p:txBody>
          <a:bodyPr/>
          <a:lstStyle/>
          <a:p>
            <a:r>
              <a:rPr lang="en-US" dirty="0"/>
              <a:t>Political economy of climate finance </a:t>
            </a:r>
            <a:endParaRPr lang="en-KE" dirty="0"/>
          </a:p>
        </p:txBody>
      </p:sp>
      <p:sp>
        <p:nvSpPr>
          <p:cNvPr id="3" name="Content Placeholder 2">
            <a:extLst>
              <a:ext uri="{FF2B5EF4-FFF2-40B4-BE49-F238E27FC236}">
                <a16:creationId xmlns:a16="http://schemas.microsoft.com/office/drawing/2014/main" id="{FB70B605-8969-E250-F34D-2EAF08D9695E}"/>
              </a:ext>
            </a:extLst>
          </p:cNvPr>
          <p:cNvSpPr>
            <a:spLocks noGrp="1"/>
          </p:cNvSpPr>
          <p:nvPr>
            <p:ph idx="1"/>
          </p:nvPr>
        </p:nvSpPr>
        <p:spPr/>
        <p:txBody>
          <a:bodyPr>
            <a:normAutofit fontScale="77500" lnSpcReduction="20000"/>
          </a:bodyPr>
          <a:lstStyle/>
          <a:p>
            <a:r>
              <a:rPr lang="en-US" dirty="0"/>
              <a:t>Climate finance is located within a historically skewed and prejudiced global financial architecture.  Multiple arguments and rebuttals are made by global south and north countries on WHO PAYS for climate change, with the latter trying to outright ignore its climate debt to the global south. High emitting countries evade the polluter pays principle for example.  Reparations, equality and equity are core to the arguments of the global south for climate finance and justice. </a:t>
            </a:r>
          </a:p>
          <a:p>
            <a:r>
              <a:rPr lang="en-US" dirty="0"/>
              <a:t>- financial flows remain controlled by the global north, these are dwindling and of grave concern. COP28 saw a huge win of the loss &amp; damage fund which begins to look at reparations, COP29 was viewed as the “finance COP”, climate activists are arguing for a shift in approach from quantity of finance (100bn) to quality of finance ( moving away from debt-inducing instruments to more concessional). </a:t>
            </a:r>
            <a:r>
              <a:rPr lang="en-US" dirty="0">
                <a:solidFill>
                  <a:srgbClr val="FF0000"/>
                </a:solidFill>
              </a:rPr>
              <a:t>COP30 delivered a </a:t>
            </a:r>
            <a:r>
              <a:rPr lang="en-US" dirty="0" err="1">
                <a:solidFill>
                  <a:srgbClr val="FF0000"/>
                </a:solidFill>
              </a:rPr>
              <a:t>lacklaustre</a:t>
            </a:r>
            <a:r>
              <a:rPr lang="en-US" dirty="0">
                <a:solidFill>
                  <a:srgbClr val="FF0000"/>
                </a:solidFill>
              </a:rPr>
              <a:t> political package on the ten year anniversary of the Paris Agreement. </a:t>
            </a:r>
          </a:p>
          <a:p>
            <a:r>
              <a:rPr lang="en-US" dirty="0"/>
              <a:t>- institutional reform is required: if market-first/profit logic is applied, climate finance efforts will continue to move the risk to governments and profits to the private sector. </a:t>
            </a:r>
          </a:p>
          <a:p>
            <a:r>
              <a:rPr lang="en-US" dirty="0"/>
              <a:t>- structural inequalities need to be centered and addressed by REFORM and restructuring the actors in the global financial architecture </a:t>
            </a:r>
            <a:endParaRPr lang="en-KE" dirty="0"/>
          </a:p>
        </p:txBody>
      </p:sp>
    </p:spTree>
    <p:extLst>
      <p:ext uri="{BB962C8B-B14F-4D97-AF65-F5344CB8AC3E}">
        <p14:creationId xmlns:p14="http://schemas.microsoft.com/office/powerpoint/2010/main" val="3742880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69EA612-A7EB-B520-BC96-1F20216B66E7}"/>
              </a:ext>
            </a:extLst>
          </p:cNvPr>
          <p:cNvSpPr>
            <a:spLocks noGrp="1"/>
          </p:cNvSpPr>
          <p:nvPr>
            <p:ph type="title"/>
          </p:nvPr>
        </p:nvSpPr>
        <p:spPr/>
        <p:txBody>
          <a:bodyPr/>
          <a:lstStyle/>
          <a:p>
            <a:r>
              <a:rPr lang="en-US" dirty="0"/>
              <a:t>Decoding private sector offerings:</a:t>
            </a:r>
            <a:endParaRPr lang="en-KE" dirty="0"/>
          </a:p>
        </p:txBody>
      </p:sp>
      <p:sp>
        <p:nvSpPr>
          <p:cNvPr id="8" name="Content Placeholder 7">
            <a:extLst>
              <a:ext uri="{FF2B5EF4-FFF2-40B4-BE49-F238E27FC236}">
                <a16:creationId xmlns:a16="http://schemas.microsoft.com/office/drawing/2014/main" id="{9E8CA6C5-3CEC-A3B9-4A76-6923C01B0495}"/>
              </a:ext>
            </a:extLst>
          </p:cNvPr>
          <p:cNvSpPr>
            <a:spLocks noGrp="1"/>
          </p:cNvSpPr>
          <p:nvPr>
            <p:ph sz="half" idx="1"/>
          </p:nvPr>
        </p:nvSpPr>
        <p:spPr/>
        <p:txBody>
          <a:bodyPr>
            <a:normAutofit fontScale="85000" lnSpcReduction="20000"/>
          </a:bodyPr>
          <a:lstStyle/>
          <a:p>
            <a:r>
              <a:rPr lang="en-US" b="1" dirty="0">
                <a:solidFill>
                  <a:srgbClr val="FF0000"/>
                </a:solidFill>
              </a:rPr>
              <a:t>Green/ blue  bonds </a:t>
            </a:r>
            <a:r>
              <a:rPr lang="en-US" dirty="0"/>
              <a:t>: debt instrument used specifically for projects that have environmental or climate benefits like sustainable transport or a water conservation project </a:t>
            </a:r>
          </a:p>
          <a:p>
            <a:r>
              <a:rPr lang="en-US" b="1" dirty="0">
                <a:solidFill>
                  <a:srgbClr val="FF0000"/>
                </a:solidFill>
              </a:rPr>
              <a:t>Blended finance</a:t>
            </a:r>
            <a:r>
              <a:rPr lang="en-US" dirty="0"/>
              <a:t>: a “de-risking” finance mechanism, blending two funds like state/public with private to fund projects to deliver social, environmental or climate benefits. </a:t>
            </a:r>
          </a:p>
          <a:p>
            <a:r>
              <a:rPr lang="en-US" b="1" dirty="0">
                <a:solidFill>
                  <a:srgbClr val="FF0000"/>
                </a:solidFill>
              </a:rPr>
              <a:t>Carbon markets &amp; credits</a:t>
            </a:r>
            <a:r>
              <a:rPr lang="en-US" dirty="0"/>
              <a:t>: one carbon credit represents one metric tone of CO2 or equivalent gases. Carbon markets are mandatory systems regulated by law, trade credit allowances. EU emissions trading system.  </a:t>
            </a:r>
            <a:endParaRPr lang="en-KE" dirty="0"/>
          </a:p>
        </p:txBody>
      </p:sp>
      <p:sp>
        <p:nvSpPr>
          <p:cNvPr id="9" name="Content Placeholder 8">
            <a:extLst>
              <a:ext uri="{FF2B5EF4-FFF2-40B4-BE49-F238E27FC236}">
                <a16:creationId xmlns:a16="http://schemas.microsoft.com/office/drawing/2014/main" id="{9C21D2FA-D59F-FCF8-B688-7B4392337B84}"/>
              </a:ext>
            </a:extLst>
          </p:cNvPr>
          <p:cNvSpPr>
            <a:spLocks noGrp="1"/>
          </p:cNvSpPr>
          <p:nvPr>
            <p:ph sz="half" idx="2"/>
          </p:nvPr>
        </p:nvSpPr>
        <p:spPr/>
        <p:txBody>
          <a:bodyPr>
            <a:normAutofit fontScale="85000" lnSpcReduction="20000"/>
          </a:bodyPr>
          <a:lstStyle/>
          <a:p>
            <a:r>
              <a:rPr lang="en-US" b="1" dirty="0">
                <a:solidFill>
                  <a:srgbClr val="FF0000"/>
                </a:solidFill>
              </a:rPr>
              <a:t>Green wealth</a:t>
            </a:r>
            <a:r>
              <a:rPr lang="en-US" dirty="0"/>
              <a:t>: economic value derived from natural resources, healthy ecosystems and sustainable environmental practices (AfDB wants this taken into account of Africa GDP) </a:t>
            </a:r>
          </a:p>
          <a:p>
            <a:r>
              <a:rPr lang="en-US" b="1" dirty="0">
                <a:solidFill>
                  <a:srgbClr val="FF0000"/>
                </a:solidFill>
              </a:rPr>
              <a:t>Nature-for-debt-swaps</a:t>
            </a:r>
            <a:r>
              <a:rPr lang="en-US" dirty="0"/>
              <a:t>: financial arrangements where a portion of a country’s external foreign debt is forgiven, restructured or refinanced in exchange for commitments to environmental conservation or climate-related projects </a:t>
            </a:r>
          </a:p>
          <a:p>
            <a:r>
              <a:rPr lang="en-US" b="1" dirty="0">
                <a:solidFill>
                  <a:srgbClr val="FF0000"/>
                </a:solidFill>
              </a:rPr>
              <a:t>Climate insurance &amp; risk pools</a:t>
            </a:r>
            <a:r>
              <a:rPr lang="en-US" dirty="0"/>
              <a:t>: African Risk Capacity is an AU agency providing drought &amp; flood insurance, African Development Bank’s Africa Disaster Risk Financing </a:t>
            </a:r>
            <a:r>
              <a:rPr lang="en-US" dirty="0" err="1"/>
              <a:t>Programme</a:t>
            </a:r>
            <a:r>
              <a:rPr lang="en-US" dirty="0"/>
              <a:t> support purchasing the former. </a:t>
            </a:r>
            <a:endParaRPr lang="en-KE" dirty="0"/>
          </a:p>
        </p:txBody>
      </p:sp>
    </p:spTree>
    <p:extLst>
      <p:ext uri="{BB962C8B-B14F-4D97-AF65-F5344CB8AC3E}">
        <p14:creationId xmlns:p14="http://schemas.microsoft.com/office/powerpoint/2010/main" val="4236484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2B435-1364-2E69-398D-B79B169A771F}"/>
              </a:ext>
            </a:extLst>
          </p:cNvPr>
          <p:cNvSpPr>
            <a:spLocks noGrp="1"/>
          </p:cNvSpPr>
          <p:nvPr>
            <p:ph type="title"/>
          </p:nvPr>
        </p:nvSpPr>
        <p:spPr/>
        <p:txBody>
          <a:bodyPr/>
          <a:lstStyle/>
          <a:p>
            <a:r>
              <a:rPr lang="en-US" dirty="0"/>
              <a:t>Debt-for-nature swaps?</a:t>
            </a:r>
            <a:endParaRPr lang="en-KE" dirty="0"/>
          </a:p>
        </p:txBody>
      </p:sp>
      <p:sp>
        <p:nvSpPr>
          <p:cNvPr id="3" name="Content Placeholder 2">
            <a:extLst>
              <a:ext uri="{FF2B5EF4-FFF2-40B4-BE49-F238E27FC236}">
                <a16:creationId xmlns:a16="http://schemas.microsoft.com/office/drawing/2014/main" id="{561D1251-0EDB-1892-1A07-F553E16F36B2}"/>
              </a:ext>
            </a:extLst>
          </p:cNvPr>
          <p:cNvSpPr>
            <a:spLocks noGrp="1"/>
          </p:cNvSpPr>
          <p:nvPr>
            <p:ph idx="1"/>
          </p:nvPr>
        </p:nvSpPr>
        <p:spPr/>
        <p:txBody>
          <a:bodyPr>
            <a:normAutofit lnSpcReduction="10000"/>
          </a:bodyPr>
          <a:lstStyle/>
          <a:p>
            <a:r>
              <a:rPr lang="en-US" dirty="0"/>
              <a:t>According to the World Economic Forum “ debt-for-nature swaps could provide $100 billion to restore nature and help countries adapt to climate change”. Coming in various forms, debt swaps cancel or restructure part of govt external sovereign debt in exchange for commitments to agreed development goals. For debt-for-climate swaps, these funds have to be allocated to mitigation/adaptation, debt for nature have conservation goals attached to them. Can range from simple to complex arrangements, some involving private and commercial creditors. Growing in popularity, at least 10 climate or nature swaps have been completed in the last 5 years. Belize, being the biggest. </a:t>
            </a:r>
          </a:p>
          <a:p>
            <a:r>
              <a:rPr lang="en-US" dirty="0"/>
              <a:t>Unsurprisingly, these have also failed. An analysis indicated between 2020-2024, participating countries debt levels were reduced by an average of 3%. For some countries fiscal burdens increased, like Gabon. </a:t>
            </a:r>
          </a:p>
        </p:txBody>
      </p:sp>
    </p:spTree>
    <p:extLst>
      <p:ext uri="{BB962C8B-B14F-4D97-AF65-F5344CB8AC3E}">
        <p14:creationId xmlns:p14="http://schemas.microsoft.com/office/powerpoint/2010/main" val="952239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KE"/>
          </a:p>
        </p:txBody>
      </p:sp>
      <p:cxnSp>
        <p:nvCxnSpPr>
          <p:cNvPr id="27" name="Straight Connector 26">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9" name="Rectangle 28">
            <a:extLst>
              <a:ext uri="{FF2B5EF4-FFF2-40B4-BE49-F238E27FC236}">
                <a16:creationId xmlns:a16="http://schemas.microsoft.com/office/drawing/2014/main" id="{67B74F2B-9534-4540-96B0-5C8E958B9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ED2BEC-EBF6-4B14-8F1F-0A23D29A1AA0}"/>
              </a:ext>
            </a:extLst>
          </p:cNvPr>
          <p:cNvSpPr>
            <a:spLocks noGrp="1"/>
          </p:cNvSpPr>
          <p:nvPr>
            <p:ph type="title"/>
          </p:nvPr>
        </p:nvSpPr>
        <p:spPr>
          <a:xfrm>
            <a:off x="4518931" y="0"/>
            <a:ext cx="5983605" cy="1289890"/>
          </a:xfrm>
        </p:spPr>
        <p:txBody>
          <a:bodyPr vert="horz" lIns="91440" tIns="45720" rIns="91440" bIns="45720" rtlCol="0" anchor="b">
            <a:normAutofit fontScale="90000"/>
          </a:bodyPr>
          <a:lstStyle/>
          <a:p>
            <a:r>
              <a:rPr lang="en-US" sz="4800" dirty="0"/>
              <a:t>Gabon’s Debt-for-Nature Swop</a:t>
            </a:r>
          </a:p>
        </p:txBody>
      </p:sp>
      <p:pic>
        <p:nvPicPr>
          <p:cNvPr id="18" name="Content Placeholder 17" descr="A green yellow and blue flag&#10;&#10;AI-generated content may be incorrect.">
            <a:extLst>
              <a:ext uri="{FF2B5EF4-FFF2-40B4-BE49-F238E27FC236}">
                <a16:creationId xmlns:a16="http://schemas.microsoft.com/office/drawing/2014/main" id="{C2B540F9-942E-AB39-B27A-ADACEC2792B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l="4053" r="4654" b="-3"/>
          <a:stretch>
            <a:fillRect/>
          </a:stretch>
        </p:blipFill>
        <p:spPr>
          <a:xfrm>
            <a:off x="20" y="10"/>
            <a:ext cx="4580077" cy="3383266"/>
          </a:xfrm>
          <a:prstGeom prst="rect">
            <a:avLst/>
          </a:prstGeom>
        </p:spPr>
      </p:pic>
      <p:cxnSp>
        <p:nvCxnSpPr>
          <p:cNvPr id="31" name="Straight Connector 30">
            <a:extLst>
              <a:ext uri="{FF2B5EF4-FFF2-40B4-BE49-F238E27FC236}">
                <a16:creationId xmlns:a16="http://schemas.microsoft.com/office/drawing/2014/main" id="{33BECB2B-2CFA-412C-880F-C4B6097493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2903" y="1917852"/>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6" name="Content Placeholder 15" descr="A turtle on the beach&#10;&#10;AI-generated content may be incorrect.">
            <a:extLst>
              <a:ext uri="{FF2B5EF4-FFF2-40B4-BE49-F238E27FC236}">
                <a16:creationId xmlns:a16="http://schemas.microsoft.com/office/drawing/2014/main" id="{0268EF0C-A8A7-67A6-2A87-8D2939703DAD}"/>
              </a:ext>
            </a:extLst>
          </p:cNvPr>
          <p:cNvPicPr>
            <a:picLocks noChangeAspect="1"/>
          </p:cNvPicPr>
          <p:nvPr/>
        </p:nvPicPr>
        <p:blipFill>
          <a:blip r:embed="rId3">
            <a:extLst>
              <a:ext uri="{28A0092B-C50C-407E-A947-70E740481C1C}">
                <a14:useLocalDpi xmlns:a14="http://schemas.microsoft.com/office/drawing/2010/main" val="0"/>
              </a:ext>
            </a:extLst>
          </a:blip>
          <a:srcRect t="21430" r="-2" b="4699"/>
          <a:stretch>
            <a:fillRect/>
          </a:stretch>
        </p:blipFill>
        <p:spPr>
          <a:xfrm>
            <a:off x="20" y="3291841"/>
            <a:ext cx="4717115" cy="3484509"/>
          </a:xfrm>
          <a:prstGeom prst="rect">
            <a:avLst/>
          </a:prstGeom>
        </p:spPr>
      </p:pic>
      <p:sp>
        <p:nvSpPr>
          <p:cNvPr id="22" name="Content Placeholder 21">
            <a:extLst>
              <a:ext uri="{FF2B5EF4-FFF2-40B4-BE49-F238E27FC236}">
                <a16:creationId xmlns:a16="http://schemas.microsoft.com/office/drawing/2014/main" id="{1EC8D73A-A82E-6573-83C0-BC7F5F88DFA4}"/>
              </a:ext>
            </a:extLst>
          </p:cNvPr>
          <p:cNvSpPr>
            <a:spLocks noGrp="1"/>
          </p:cNvSpPr>
          <p:nvPr>
            <p:ph sz="half" idx="1"/>
          </p:nvPr>
        </p:nvSpPr>
        <p:spPr>
          <a:xfrm>
            <a:off x="4878491" y="2054979"/>
            <a:ext cx="7147502" cy="4504869"/>
          </a:xfrm>
        </p:spPr>
        <p:txBody>
          <a:bodyPr vert="horz" lIns="0" tIns="45720" rIns="0" bIns="45720" rtlCol="0">
            <a:normAutofit lnSpcReduction="10000"/>
          </a:bodyPr>
          <a:lstStyle/>
          <a:p>
            <a:pPr>
              <a:lnSpc>
                <a:spcPct val="100000"/>
              </a:lnSpc>
            </a:pPr>
            <a:r>
              <a:rPr lang="en-US" dirty="0"/>
              <a:t>In 2023, Gabon entered into the fourth blue bond alongside countries like Belize, Seychelles and Barbados, all coordinated by the Nature Conservancy. The 500million USD deal was brokered by the Bank of America and would result in Gabon’s debt being repaid over a longer period of time at a lower interest rates whilst funneling money towards conservancy projects along its coastline. It would enlarge up to 30% of Gabon’s protected ocean and marine life. However, it only totaled 4% of total debt &amp; did nothing for its credit rating.  </a:t>
            </a:r>
          </a:p>
          <a:p>
            <a:pPr>
              <a:lnSpc>
                <a:spcPct val="100000"/>
              </a:lnSpc>
            </a:pPr>
            <a:r>
              <a:rPr lang="en-US" dirty="0"/>
              <a:t>Gabon’s debt woes exemplify the twin issues of corruption and extractivism. Between 2007 and 2022, Gabon’s external debt skyrocketed, reaching over 70% of GDP, putting it on the IMF’s list of being in debt distress. Gabon’s initiated IMF-conditioned austerity measures, by 2023 government spending had reduced by 30% &amp; poverty increased. This led to mass discontent and allegations of a rigged election in the country. This provides context not only for the swap but also the military coup.</a:t>
            </a:r>
          </a:p>
        </p:txBody>
      </p:sp>
    </p:spTree>
    <p:extLst>
      <p:ext uri="{BB962C8B-B14F-4D97-AF65-F5344CB8AC3E}">
        <p14:creationId xmlns:p14="http://schemas.microsoft.com/office/powerpoint/2010/main" val="4140658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E64621-EF7C-18E5-A7DC-31979679849F}"/>
              </a:ext>
            </a:extLst>
          </p:cNvPr>
          <p:cNvPicPr>
            <a:picLocks noChangeAspect="1"/>
          </p:cNvPicPr>
          <p:nvPr/>
        </p:nvPicPr>
        <p:blipFill>
          <a:blip r:embed="rId2"/>
          <a:stretch>
            <a:fillRect/>
          </a:stretch>
        </p:blipFill>
        <p:spPr>
          <a:xfrm>
            <a:off x="0" y="1165841"/>
            <a:ext cx="9254676" cy="1991691"/>
          </a:xfrm>
          <a:prstGeom prst="rect">
            <a:avLst/>
          </a:prstGeom>
        </p:spPr>
      </p:pic>
      <p:pic>
        <p:nvPicPr>
          <p:cNvPr id="5" name="Picture 4">
            <a:extLst>
              <a:ext uri="{FF2B5EF4-FFF2-40B4-BE49-F238E27FC236}">
                <a16:creationId xmlns:a16="http://schemas.microsoft.com/office/drawing/2014/main" id="{8C2D1929-C5CB-191D-EC06-621835A4A18F}"/>
              </a:ext>
            </a:extLst>
          </p:cNvPr>
          <p:cNvPicPr>
            <a:picLocks noChangeAspect="1"/>
          </p:cNvPicPr>
          <p:nvPr/>
        </p:nvPicPr>
        <p:blipFill>
          <a:blip r:embed="rId3"/>
          <a:stretch>
            <a:fillRect/>
          </a:stretch>
        </p:blipFill>
        <p:spPr>
          <a:xfrm>
            <a:off x="-1" y="23911"/>
            <a:ext cx="9626392" cy="1450644"/>
          </a:xfrm>
          <a:prstGeom prst="rect">
            <a:avLst/>
          </a:prstGeom>
        </p:spPr>
      </p:pic>
      <p:pic>
        <p:nvPicPr>
          <p:cNvPr id="7" name="Picture 6">
            <a:extLst>
              <a:ext uri="{FF2B5EF4-FFF2-40B4-BE49-F238E27FC236}">
                <a16:creationId xmlns:a16="http://schemas.microsoft.com/office/drawing/2014/main" id="{9045D44A-A0A3-49F6-97FB-67584ADEC896}"/>
              </a:ext>
            </a:extLst>
          </p:cNvPr>
          <p:cNvPicPr>
            <a:picLocks noChangeAspect="1"/>
          </p:cNvPicPr>
          <p:nvPr/>
        </p:nvPicPr>
        <p:blipFill>
          <a:blip r:embed="rId4"/>
          <a:stretch>
            <a:fillRect/>
          </a:stretch>
        </p:blipFill>
        <p:spPr>
          <a:xfrm>
            <a:off x="5288133" y="2909271"/>
            <a:ext cx="6903867" cy="2353167"/>
          </a:xfrm>
          <a:prstGeom prst="rect">
            <a:avLst/>
          </a:prstGeom>
        </p:spPr>
      </p:pic>
      <p:pic>
        <p:nvPicPr>
          <p:cNvPr id="9" name="Picture 8">
            <a:extLst>
              <a:ext uri="{FF2B5EF4-FFF2-40B4-BE49-F238E27FC236}">
                <a16:creationId xmlns:a16="http://schemas.microsoft.com/office/drawing/2014/main" id="{EA241564-B55D-249E-781A-F2C1C132DB3E}"/>
              </a:ext>
            </a:extLst>
          </p:cNvPr>
          <p:cNvPicPr>
            <a:picLocks noChangeAspect="1"/>
          </p:cNvPicPr>
          <p:nvPr/>
        </p:nvPicPr>
        <p:blipFill>
          <a:blip r:embed="rId5"/>
          <a:stretch>
            <a:fillRect/>
          </a:stretch>
        </p:blipFill>
        <p:spPr>
          <a:xfrm>
            <a:off x="7400480" y="5544879"/>
            <a:ext cx="4941925" cy="855921"/>
          </a:xfrm>
          <a:prstGeom prst="rect">
            <a:avLst/>
          </a:prstGeom>
        </p:spPr>
      </p:pic>
      <p:pic>
        <p:nvPicPr>
          <p:cNvPr id="11" name="Picture 10">
            <a:extLst>
              <a:ext uri="{FF2B5EF4-FFF2-40B4-BE49-F238E27FC236}">
                <a16:creationId xmlns:a16="http://schemas.microsoft.com/office/drawing/2014/main" id="{B34B5272-36CD-86AE-B7F3-4E3D6BBB87F8}"/>
              </a:ext>
            </a:extLst>
          </p:cNvPr>
          <p:cNvPicPr>
            <a:picLocks noChangeAspect="1"/>
          </p:cNvPicPr>
          <p:nvPr/>
        </p:nvPicPr>
        <p:blipFill>
          <a:blip r:embed="rId6"/>
          <a:stretch>
            <a:fillRect/>
          </a:stretch>
        </p:blipFill>
        <p:spPr>
          <a:xfrm>
            <a:off x="-1" y="5321097"/>
            <a:ext cx="7400481" cy="1156146"/>
          </a:xfrm>
          <a:prstGeom prst="rect">
            <a:avLst/>
          </a:prstGeom>
        </p:spPr>
      </p:pic>
      <p:pic>
        <p:nvPicPr>
          <p:cNvPr id="13" name="Picture 12">
            <a:extLst>
              <a:ext uri="{FF2B5EF4-FFF2-40B4-BE49-F238E27FC236}">
                <a16:creationId xmlns:a16="http://schemas.microsoft.com/office/drawing/2014/main" id="{C51F98EE-72EE-8D1E-4131-5310A3FFBF40}"/>
              </a:ext>
            </a:extLst>
          </p:cNvPr>
          <p:cNvPicPr>
            <a:picLocks noChangeAspect="1"/>
          </p:cNvPicPr>
          <p:nvPr/>
        </p:nvPicPr>
        <p:blipFill>
          <a:blip r:embed="rId7"/>
          <a:stretch>
            <a:fillRect/>
          </a:stretch>
        </p:blipFill>
        <p:spPr>
          <a:xfrm>
            <a:off x="-1" y="3305722"/>
            <a:ext cx="5109277" cy="664796"/>
          </a:xfrm>
          <a:prstGeom prst="rect">
            <a:avLst/>
          </a:prstGeom>
        </p:spPr>
      </p:pic>
    </p:spTree>
    <p:extLst>
      <p:ext uri="{BB962C8B-B14F-4D97-AF65-F5344CB8AC3E}">
        <p14:creationId xmlns:p14="http://schemas.microsoft.com/office/powerpoint/2010/main" val="3657479882"/>
      </p:ext>
    </p:extLst>
  </p:cSld>
  <p:clrMapOvr>
    <a:masterClrMapping/>
  </p:clrMapOvr>
</p:sld>
</file>

<file path=ppt/theme/theme1.xml><?xml version="1.0" encoding="utf-8"?>
<a:theme xmlns:a="http://schemas.openxmlformats.org/drawingml/2006/main" name="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Arial Nova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Nova"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eabff7a9-48b5-4534-85fc-4b120931daf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D151EA013681D4B88B2A4127D2645CB" ma:contentTypeVersion="15" ma:contentTypeDescription="Create a new document." ma:contentTypeScope="" ma:versionID="7127c71a107527f9dc7d32fe2fa92bdb">
  <xsd:schema xmlns:xsd="http://www.w3.org/2001/XMLSchema" xmlns:xs="http://www.w3.org/2001/XMLSchema" xmlns:p="http://schemas.microsoft.com/office/2006/metadata/properties" xmlns:ns3="eabff7a9-48b5-4534-85fc-4b120931daf4" xmlns:ns4="f97904a1-b6fe-4ee4-914c-b1c6c3a42a07" targetNamespace="http://schemas.microsoft.com/office/2006/metadata/properties" ma:root="true" ma:fieldsID="346f5eed5e2eb20ec0f621fa1652155c" ns3:_="" ns4:_="">
    <xsd:import namespace="eabff7a9-48b5-4534-85fc-4b120931daf4"/>
    <xsd:import namespace="f97904a1-b6fe-4ee4-914c-b1c6c3a42a07"/>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MediaServiceObjectDetectorVersions" minOccurs="0"/>
                <xsd:element ref="ns3:_activity" minOccurs="0"/>
                <xsd:element ref="ns4:SharedWithUsers" minOccurs="0"/>
                <xsd:element ref="ns4:SharedWithDetails" minOccurs="0"/>
                <xsd:element ref="ns4:SharingHintHash" minOccurs="0"/>
                <xsd:element ref="ns3:MediaServiceDateTaken" minOccurs="0"/>
                <xsd:element ref="ns3:MediaServiceSystemTags" minOccurs="0"/>
                <xsd:element ref="ns3:MediaServiceGenerationTime" minOccurs="0"/>
                <xsd:element ref="ns3:MediaServiceEventHashCode" minOccurs="0"/>
                <xsd:element ref="ns3:MediaLengthInSeconds"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bff7a9-48b5-4534-85fc-4b120931da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_activity" ma:index="12" nillable="true" ma:displayName="_activity" ma:hidden="true" ma:internalName="_activity">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97904a1-b6fe-4ee4-914c-b1c6c3a42a07"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B242778-E3B4-4890-B210-B554285D82D2}">
  <ds:schemaRefs>
    <ds:schemaRef ds:uri="http://schemas.microsoft.com/sharepoint/v3/contenttype/forms"/>
  </ds:schemaRefs>
</ds:datastoreItem>
</file>

<file path=customXml/itemProps2.xml><?xml version="1.0" encoding="utf-8"?>
<ds:datastoreItem xmlns:ds="http://schemas.openxmlformats.org/officeDocument/2006/customXml" ds:itemID="{F5E87C22-26A0-4055-941D-1C6BB3607058}">
  <ds:schemaRefs>
    <ds:schemaRef ds:uri="eabff7a9-48b5-4534-85fc-4b120931daf4"/>
    <ds:schemaRef ds:uri="http://purl.org/dc/terms/"/>
    <ds:schemaRef ds:uri="http://schemas.microsoft.com/office/2006/documentManagement/types"/>
    <ds:schemaRef ds:uri="f97904a1-b6fe-4ee4-914c-b1c6c3a42a07"/>
    <ds:schemaRef ds:uri="http://schemas.openxmlformats.org/package/2006/metadata/core-properties"/>
    <ds:schemaRef ds:uri="http://purl.org/dc/dcmitype/"/>
    <ds:schemaRef ds:uri="http://schemas.microsoft.com/office/infopath/2007/PartnerControls"/>
    <ds:schemaRef ds:uri="http://schemas.microsoft.com/office/2006/metadata/properties"/>
    <ds:schemaRef ds:uri="http://www.w3.org/XML/1998/namespace"/>
    <ds:schemaRef ds:uri="http://purl.org/dc/elements/1.1/"/>
  </ds:schemaRefs>
</ds:datastoreItem>
</file>

<file path=customXml/itemProps3.xml><?xml version="1.0" encoding="utf-8"?>
<ds:datastoreItem xmlns:ds="http://schemas.openxmlformats.org/officeDocument/2006/customXml" ds:itemID="{FC7FB6C0-31E3-4A7B-BF9D-1275448135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bff7a9-48b5-4534-85fc-4b120931daf4"/>
    <ds:schemaRef ds:uri="f97904a1-b6fe-4ee4-914c-b1c6c3a42a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9324</TotalTime>
  <Words>1600</Words>
  <Application>Microsoft Office PowerPoint</Application>
  <PresentationFormat>Widescreen</PresentationFormat>
  <Paragraphs>63</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 Nova</vt:lpstr>
      <vt:lpstr>Arial Nova Light</vt:lpstr>
      <vt:lpstr>Calibri</vt:lpstr>
      <vt:lpstr>Wingdings</vt:lpstr>
      <vt:lpstr>RetrospectVTI</vt:lpstr>
      <vt:lpstr>Closing the gap? Deep dive into Gabon’s Nature-for-Debt Swap &amp; Zimbabwe’s Carbon Market</vt:lpstr>
      <vt:lpstr>Objectives  </vt:lpstr>
      <vt:lpstr>What is Climate Finance? </vt:lpstr>
      <vt:lpstr>Climate finance to Africa</vt:lpstr>
      <vt:lpstr>Political economy of climate finance </vt:lpstr>
      <vt:lpstr>Decoding private sector offerings:</vt:lpstr>
      <vt:lpstr>Debt-for-nature swaps?</vt:lpstr>
      <vt:lpstr>Gabon’s Debt-for-Nature Swop</vt:lpstr>
      <vt:lpstr>PowerPoint Presentation</vt:lpstr>
      <vt:lpstr>Has it worked?</vt:lpstr>
      <vt:lpstr>PowerPoint Presentation</vt:lpstr>
      <vt:lpstr>False, distracting solutions</vt:lpstr>
      <vt:lpstr>Our interventions </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Riska Koopman</dc:creator>
  <cp:lastModifiedBy>Riska Koopman</cp:lastModifiedBy>
  <cp:revision>4</cp:revision>
  <dcterms:created xsi:type="dcterms:W3CDTF">2025-08-04T12:57:21Z</dcterms:created>
  <dcterms:modified xsi:type="dcterms:W3CDTF">2025-12-02T07:59:43Z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0x0101003D151EA013681D4B88B2A4127D2645CB</vt:lpwstr>
  </property>
</Properties>
</file>