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1688" r:id="rId3"/>
    <p:sldId id="2134804945" r:id="rId4"/>
    <p:sldId id="2134804927" r:id="rId5"/>
    <p:sldId id="2134804929" r:id="rId6"/>
    <p:sldId id="2134804900" r:id="rId7"/>
    <p:sldId id="2134804899" r:id="rId8"/>
    <p:sldId id="2134804901" r:id="rId9"/>
    <p:sldId id="2134804904" r:id="rId10"/>
    <p:sldId id="2134804840" r:id="rId11"/>
    <p:sldId id="2134804946" r:id="rId12"/>
    <p:sldId id="648" r:id="rId13"/>
    <p:sldId id="2134804947" r:id="rId14"/>
    <p:sldId id="307" r:id="rId15"/>
    <p:sldId id="308" r:id="rId16"/>
    <p:sldId id="305" r:id="rId17"/>
    <p:sldId id="2134804948"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37373"/>
    <a:srgbClr val="454567"/>
    <a:srgbClr val="192D50"/>
    <a:srgbClr val="FFFFFF"/>
    <a:srgbClr val="EEEEEE"/>
    <a:srgbClr val="31859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22" autoAdjust="0"/>
    <p:restoredTop sz="93808" autoAdjust="0"/>
  </p:normalViewPr>
  <p:slideViewPr>
    <p:cSldViewPr>
      <p:cViewPr varScale="1">
        <p:scale>
          <a:sx n="66" d="100"/>
          <a:sy n="66" d="100"/>
        </p:scale>
        <p:origin x="752" y="52"/>
      </p:cViewPr>
      <p:guideLst>
        <p:guide orient="horz" pos="2160"/>
        <p:guide pos="2880"/>
      </p:guideLst>
    </p:cSldViewPr>
  </p:slideViewPr>
  <p:notesTextViewPr>
    <p:cViewPr>
      <p:scale>
        <a:sx n="1" d="1"/>
        <a:sy n="1" d="1"/>
      </p:scale>
      <p:origin x="0" y="0"/>
    </p:cViewPr>
  </p:notesTextViewPr>
  <p:sorterViewPr>
    <p:cViewPr>
      <p:scale>
        <a:sx n="96" d="100"/>
        <a:sy n="96" d="100"/>
      </p:scale>
      <p:origin x="0" y="-3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pi.box.com/wopi/files/1895726966350/WOPIServiceId_TP_BOX_2/WOPIUserId_-/Tax%20shift%20-%2017.06.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pi.box.com/wopi/files/1895569890654/WOPIServiceId_TP_BOX_2/WOPIUserId_-/Tax%20split%20-%2016.06.2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da-DK" b="1" dirty="0">
                <a:solidFill>
                  <a:srgbClr val="000000"/>
                </a:solidFill>
              </a:rPr>
              <a:t>Change in</a:t>
            </a:r>
            <a:r>
              <a:rPr lang="da-DK" b="1" baseline="0" dirty="0">
                <a:solidFill>
                  <a:srgbClr val="000000"/>
                </a:solidFill>
              </a:rPr>
              <a:t> </a:t>
            </a:r>
            <a:r>
              <a:rPr lang="da-DK" b="1" baseline="0" dirty="0" err="1">
                <a:solidFill>
                  <a:srgbClr val="000000"/>
                </a:solidFill>
              </a:rPr>
              <a:t>tax</a:t>
            </a:r>
            <a:r>
              <a:rPr lang="da-DK" b="1" baseline="0" dirty="0">
                <a:solidFill>
                  <a:srgbClr val="000000"/>
                </a:solidFill>
              </a:rPr>
              <a:t> </a:t>
            </a:r>
            <a:r>
              <a:rPr lang="da-DK" b="1" baseline="0" dirty="0" err="1">
                <a:solidFill>
                  <a:srgbClr val="000000"/>
                </a:solidFill>
              </a:rPr>
              <a:t>collected</a:t>
            </a:r>
            <a:r>
              <a:rPr lang="da-DK" b="1" baseline="0" dirty="0">
                <a:solidFill>
                  <a:srgbClr val="000000"/>
                </a:solidFill>
              </a:rPr>
              <a:t> as a percent of GDP, 2012-2022</a:t>
            </a:r>
            <a:endParaRPr lang="da-DK" b="1" dirty="0">
              <a:solidFill>
                <a:srgbClr val="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Diagram!$B$32</c:f>
              <c:strCache>
                <c:ptCount val="1"/>
                <c:pt idx="0">
                  <c:v>Wealth taxes</c:v>
                </c:pt>
              </c:strCache>
            </c:strRef>
          </c:tx>
          <c:spPr>
            <a:solidFill>
              <a:schemeClr val="accent2"/>
            </a:solidFill>
            <a:ln>
              <a:noFill/>
            </a:ln>
            <a:effectLst/>
          </c:spPr>
          <c:invertIfNegative val="0"/>
          <c:cat>
            <c:strRef>
              <c:f>Diagram!$E$30</c:f>
              <c:strCache>
                <c:ptCount val="1"/>
                <c:pt idx="0">
                  <c:v>Percent change</c:v>
                </c:pt>
              </c:strCache>
            </c:strRef>
          </c:cat>
          <c:val>
            <c:numRef>
              <c:f>Diagram!$E$32</c:f>
              <c:numCache>
                <c:formatCode>0.00%</c:formatCode>
                <c:ptCount val="1"/>
                <c:pt idx="0">
                  <c:v>-0.24362606232294609</c:v>
                </c:pt>
              </c:numCache>
            </c:numRef>
          </c:val>
          <c:extLst>
            <c:ext xmlns:c16="http://schemas.microsoft.com/office/drawing/2014/chart" uri="{C3380CC4-5D6E-409C-BE32-E72D297353CC}">
              <c16:uniqueId val="{00000000-BA1C-4899-9484-FA157F60AB19}"/>
            </c:ext>
          </c:extLst>
        </c:ser>
        <c:ser>
          <c:idx val="5"/>
          <c:order val="1"/>
          <c:tx>
            <c:strRef>
              <c:f>Diagram!$B$36</c:f>
              <c:strCache>
                <c:ptCount val="1"/>
                <c:pt idx="0">
                  <c:v>Other taxes</c:v>
                </c:pt>
              </c:strCache>
            </c:strRef>
          </c:tx>
          <c:spPr>
            <a:solidFill>
              <a:schemeClr val="accent6"/>
            </a:solidFill>
            <a:ln>
              <a:noFill/>
            </a:ln>
            <a:effectLst/>
          </c:spPr>
          <c:invertIfNegative val="0"/>
          <c:cat>
            <c:strRef>
              <c:f>Diagram!$E$30</c:f>
              <c:strCache>
                <c:ptCount val="1"/>
                <c:pt idx="0">
                  <c:v>Percent change</c:v>
                </c:pt>
              </c:strCache>
            </c:strRef>
          </c:cat>
          <c:val>
            <c:numRef>
              <c:f>Diagram!$E$36</c:f>
              <c:numCache>
                <c:formatCode>0.00%</c:formatCode>
                <c:ptCount val="1"/>
                <c:pt idx="0">
                  <c:v>-0.13605442176870741</c:v>
                </c:pt>
              </c:numCache>
            </c:numRef>
          </c:val>
          <c:extLst>
            <c:ext xmlns:c16="http://schemas.microsoft.com/office/drawing/2014/chart" uri="{C3380CC4-5D6E-409C-BE32-E72D297353CC}">
              <c16:uniqueId val="{00000001-BA1C-4899-9484-FA157F60AB19}"/>
            </c:ext>
          </c:extLst>
        </c:ser>
        <c:ser>
          <c:idx val="0"/>
          <c:order val="2"/>
          <c:tx>
            <c:strRef>
              <c:f>Diagram!$B$31</c:f>
              <c:strCache>
                <c:ptCount val="1"/>
                <c:pt idx="0">
                  <c:v>Corporate income tax</c:v>
                </c:pt>
              </c:strCache>
            </c:strRef>
          </c:tx>
          <c:spPr>
            <a:solidFill>
              <a:schemeClr val="accent1"/>
            </a:solidFill>
            <a:ln>
              <a:noFill/>
            </a:ln>
            <a:effectLst/>
          </c:spPr>
          <c:invertIfNegative val="0"/>
          <c:cat>
            <c:strRef>
              <c:f>Diagram!$E$30</c:f>
              <c:strCache>
                <c:ptCount val="1"/>
                <c:pt idx="0">
                  <c:v>Percent change</c:v>
                </c:pt>
              </c:strCache>
            </c:strRef>
          </c:cat>
          <c:val>
            <c:numRef>
              <c:f>Diagram!$E$31</c:f>
              <c:numCache>
                <c:formatCode>0.00%</c:formatCode>
                <c:ptCount val="1"/>
                <c:pt idx="0">
                  <c:v>3.0293159609120515E-2</c:v>
                </c:pt>
              </c:numCache>
            </c:numRef>
          </c:val>
          <c:extLst>
            <c:ext xmlns:c16="http://schemas.microsoft.com/office/drawing/2014/chart" uri="{C3380CC4-5D6E-409C-BE32-E72D297353CC}">
              <c16:uniqueId val="{00000002-BA1C-4899-9484-FA157F60AB19}"/>
            </c:ext>
          </c:extLst>
        </c:ser>
        <c:ser>
          <c:idx val="4"/>
          <c:order val="3"/>
          <c:tx>
            <c:strRef>
              <c:f>Diagram!$B$35</c:f>
              <c:strCache>
                <c:ptCount val="1"/>
                <c:pt idx="0">
                  <c:v>Taxes on goods and services</c:v>
                </c:pt>
              </c:strCache>
            </c:strRef>
          </c:tx>
          <c:spPr>
            <a:solidFill>
              <a:schemeClr val="accent5"/>
            </a:solidFill>
            <a:ln>
              <a:noFill/>
            </a:ln>
            <a:effectLst/>
          </c:spPr>
          <c:invertIfNegative val="0"/>
          <c:cat>
            <c:strRef>
              <c:f>Diagram!$E$30</c:f>
              <c:strCache>
                <c:ptCount val="1"/>
                <c:pt idx="0">
                  <c:v>Percent change</c:v>
                </c:pt>
              </c:strCache>
            </c:strRef>
          </c:cat>
          <c:val>
            <c:numRef>
              <c:f>Diagram!$E$35</c:f>
              <c:numCache>
                <c:formatCode>0.00%</c:formatCode>
                <c:ptCount val="1"/>
                <c:pt idx="0">
                  <c:v>7.4736420659282057E-2</c:v>
                </c:pt>
              </c:numCache>
            </c:numRef>
          </c:val>
          <c:extLst>
            <c:ext xmlns:c16="http://schemas.microsoft.com/office/drawing/2014/chart" uri="{C3380CC4-5D6E-409C-BE32-E72D297353CC}">
              <c16:uniqueId val="{00000003-BA1C-4899-9484-FA157F60AB19}"/>
            </c:ext>
          </c:extLst>
        </c:ser>
        <c:ser>
          <c:idx val="2"/>
          <c:order val="4"/>
          <c:tx>
            <c:strRef>
              <c:f>Diagram!$B$33</c:f>
              <c:strCache>
                <c:ptCount val="1"/>
                <c:pt idx="0">
                  <c:v>Personal income tax</c:v>
                </c:pt>
              </c:strCache>
            </c:strRef>
          </c:tx>
          <c:spPr>
            <a:solidFill>
              <a:schemeClr val="accent3"/>
            </a:solidFill>
            <a:ln>
              <a:noFill/>
            </a:ln>
            <a:effectLst/>
          </c:spPr>
          <c:invertIfNegative val="0"/>
          <c:cat>
            <c:strRef>
              <c:f>Diagram!$E$30</c:f>
              <c:strCache>
                <c:ptCount val="1"/>
                <c:pt idx="0">
                  <c:v>Percent change</c:v>
                </c:pt>
              </c:strCache>
            </c:strRef>
          </c:cat>
          <c:val>
            <c:numRef>
              <c:f>Diagram!$E$33</c:f>
              <c:numCache>
                <c:formatCode>0.00%</c:formatCode>
                <c:ptCount val="1"/>
                <c:pt idx="0">
                  <c:v>0.1276849642004774</c:v>
                </c:pt>
              </c:numCache>
            </c:numRef>
          </c:val>
          <c:extLst>
            <c:ext xmlns:c16="http://schemas.microsoft.com/office/drawing/2014/chart" uri="{C3380CC4-5D6E-409C-BE32-E72D297353CC}">
              <c16:uniqueId val="{00000004-BA1C-4899-9484-FA157F60AB19}"/>
            </c:ext>
          </c:extLst>
        </c:ser>
        <c:ser>
          <c:idx val="3"/>
          <c:order val="5"/>
          <c:tx>
            <c:strRef>
              <c:f>Diagram!$B$34</c:f>
              <c:strCache>
                <c:ptCount val="1"/>
                <c:pt idx="0">
                  <c:v>Payroll taxes</c:v>
                </c:pt>
              </c:strCache>
            </c:strRef>
          </c:tx>
          <c:spPr>
            <a:solidFill>
              <a:schemeClr val="accent4"/>
            </a:solidFill>
            <a:ln>
              <a:noFill/>
            </a:ln>
            <a:effectLst/>
          </c:spPr>
          <c:invertIfNegative val="0"/>
          <c:cat>
            <c:strRef>
              <c:f>Diagram!$E$30</c:f>
              <c:strCache>
                <c:ptCount val="1"/>
                <c:pt idx="0">
                  <c:v>Percent change</c:v>
                </c:pt>
              </c:strCache>
            </c:strRef>
          </c:cat>
          <c:val>
            <c:numRef>
              <c:f>Diagram!$E$34</c:f>
              <c:numCache>
                <c:formatCode>0.00%</c:formatCode>
                <c:ptCount val="1"/>
                <c:pt idx="0">
                  <c:v>0.20225624496373881</c:v>
                </c:pt>
              </c:numCache>
            </c:numRef>
          </c:val>
          <c:extLst>
            <c:ext xmlns:c16="http://schemas.microsoft.com/office/drawing/2014/chart" uri="{C3380CC4-5D6E-409C-BE32-E72D297353CC}">
              <c16:uniqueId val="{00000005-BA1C-4899-9484-FA157F60AB19}"/>
            </c:ext>
          </c:extLst>
        </c:ser>
        <c:dLbls>
          <c:showLegendKey val="0"/>
          <c:showVal val="0"/>
          <c:showCatName val="0"/>
          <c:showSerName val="0"/>
          <c:showPercent val="0"/>
          <c:showBubbleSize val="0"/>
        </c:dLbls>
        <c:gapWidth val="150"/>
        <c:axId val="319396639"/>
        <c:axId val="319399039"/>
      </c:barChart>
      <c:catAx>
        <c:axId val="319396639"/>
        <c:scaling>
          <c:orientation val="minMax"/>
        </c:scaling>
        <c:delete val="1"/>
        <c:axPos val="l"/>
        <c:numFmt formatCode="General" sourceLinked="1"/>
        <c:majorTickMark val="none"/>
        <c:minorTickMark val="none"/>
        <c:tickLblPos val="nextTo"/>
        <c:crossAx val="319399039"/>
        <c:crosses val="autoZero"/>
        <c:auto val="1"/>
        <c:lblAlgn val="ctr"/>
        <c:lblOffset val="100"/>
        <c:noMultiLvlLbl val="0"/>
      </c:catAx>
      <c:valAx>
        <c:axId val="31939903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3193966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0000"/>
                </a:solidFill>
              </a:rPr>
              <a:t>US$100 dollars of tax revenue raised</a:t>
            </a:r>
            <a:r>
              <a:rPr lang="en-US" b="1" baseline="0" dirty="0">
                <a:solidFill>
                  <a:srgbClr val="000000"/>
                </a:solidFill>
              </a:rPr>
              <a:t> by African countries comes from...</a:t>
            </a:r>
            <a:endParaRPr lang="en-US" b="1" dirty="0">
              <a:solidFill>
                <a:srgbClr val="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2663487933564"/>
          <c:y val="0.17000139648301124"/>
          <c:w val="0.44570603993359037"/>
          <c:h val="0.73909376607596633"/>
        </c:manualLayout>
      </c:layout>
      <c:doughnutChart>
        <c:varyColors val="1"/>
        <c:ser>
          <c:idx val="0"/>
          <c:order val="0"/>
          <c:tx>
            <c:strRef>
              <c:f>Diagram!$C$26</c:f>
              <c:strCache>
                <c:ptCount val="1"/>
                <c:pt idx="0">
                  <c:v>Africa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CD-47C4-88F6-3731ADFFAE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CD-47C4-88F6-3731ADFFAE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CD-47C4-88F6-3731ADFFAE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CD-47C4-88F6-3731ADFFAE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CD-47C4-88F6-3731ADFFAE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CD-47C4-88F6-3731ADFFAE44}"/>
              </c:ext>
            </c:extLst>
          </c:dPt>
          <c:dLbls>
            <c:dLbl>
              <c:idx val="0"/>
              <c:tx>
                <c:rich>
                  <a:bodyPr/>
                  <a:lstStyle/>
                  <a:p>
                    <a:r>
                      <a:rPr lang="en-US"/>
                      <a:t>$</a:t>
                    </a:r>
                    <a:fld id="{C5694A20-05D3-40F0-B332-3525DC2FF86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CD-47C4-88F6-3731ADFFAE44}"/>
                </c:ext>
              </c:extLst>
            </c:dLbl>
            <c:dLbl>
              <c:idx val="1"/>
              <c:tx>
                <c:rich>
                  <a:bodyPr/>
                  <a:lstStyle/>
                  <a:p>
                    <a:r>
                      <a:rPr lang="en-US"/>
                      <a:t>$</a:t>
                    </a:r>
                    <a:fld id="{1C52E7C4-BB65-4CCA-91ED-818D9E7CA999}"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CD-47C4-88F6-3731ADFFAE44}"/>
                </c:ext>
              </c:extLst>
            </c:dLbl>
            <c:dLbl>
              <c:idx val="2"/>
              <c:tx>
                <c:rich>
                  <a:bodyPr/>
                  <a:lstStyle/>
                  <a:p>
                    <a:r>
                      <a:rPr lang="en-US"/>
                      <a:t>$</a:t>
                    </a:r>
                    <a:fld id="{36D80A83-2774-4EB2-A93C-1753A4F5D6F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CD-47C4-88F6-3731ADFFAE44}"/>
                </c:ext>
              </c:extLst>
            </c:dLbl>
            <c:dLbl>
              <c:idx val="3"/>
              <c:tx>
                <c:rich>
                  <a:bodyPr/>
                  <a:lstStyle/>
                  <a:p>
                    <a:r>
                      <a:rPr lang="en-US"/>
                      <a:t>$</a:t>
                    </a:r>
                    <a:fld id="{2F1054FD-6FA8-4EE4-8E93-FD0443977ED4}"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CD-47C4-88F6-3731ADFFAE44}"/>
                </c:ext>
              </c:extLst>
            </c:dLbl>
            <c:dLbl>
              <c:idx val="4"/>
              <c:tx>
                <c:rich>
                  <a:bodyPr/>
                  <a:lstStyle/>
                  <a:p>
                    <a:r>
                      <a:rPr lang="en-US"/>
                      <a:t>$</a:t>
                    </a:r>
                    <a:fld id="{7D4E687F-3A39-41F5-91B0-D69FE0F304DB}"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CD-47C4-88F6-3731ADFFAE44}"/>
                </c:ext>
              </c:extLst>
            </c:dLbl>
            <c:dLbl>
              <c:idx val="5"/>
              <c:tx>
                <c:rich>
                  <a:bodyPr/>
                  <a:lstStyle/>
                  <a:p>
                    <a:r>
                      <a:rPr lang="en-US"/>
                      <a:t>$</a:t>
                    </a:r>
                    <a:fld id="{FAA45E97-5FF8-44C3-B6F4-9B75258AFD5B}"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CD-47C4-88F6-3731ADFFAE4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Diagram!$B$27:$B$32</c:f>
              <c:strCache>
                <c:ptCount val="6"/>
                <c:pt idx="0">
                  <c:v>Corporate income tax</c:v>
                </c:pt>
                <c:pt idx="1">
                  <c:v>Wealth taxes</c:v>
                </c:pt>
                <c:pt idx="2">
                  <c:v>Personal income tax</c:v>
                </c:pt>
                <c:pt idx="3">
                  <c:v>Payroll taxes and social security contributions</c:v>
                </c:pt>
                <c:pt idx="4">
                  <c:v>Taxes on goods and services</c:v>
                </c:pt>
                <c:pt idx="5">
                  <c:v>Other taxes</c:v>
                </c:pt>
              </c:strCache>
            </c:strRef>
          </c:cat>
          <c:val>
            <c:numRef>
              <c:f>Diagram!$C$27:$C$32</c:f>
              <c:numCache>
                <c:formatCode>0.00</c:formatCode>
                <c:ptCount val="6"/>
                <c:pt idx="0">
                  <c:v>21.2</c:v>
                </c:pt>
                <c:pt idx="1">
                  <c:v>1.5</c:v>
                </c:pt>
                <c:pt idx="2">
                  <c:v>16.2</c:v>
                </c:pt>
                <c:pt idx="3">
                  <c:v>8.2000000000000011</c:v>
                </c:pt>
                <c:pt idx="4">
                  <c:v>51.3</c:v>
                </c:pt>
                <c:pt idx="5">
                  <c:v>0.9</c:v>
                </c:pt>
              </c:numCache>
            </c:numRef>
          </c:val>
          <c:extLst>
            <c:ext xmlns:c16="http://schemas.microsoft.com/office/drawing/2014/chart" uri="{C3380CC4-5D6E-409C-BE32-E72D297353CC}">
              <c16:uniqueId val="{0000000C-20CD-47C4-88F6-3731ADFFAE44}"/>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948569348294551"/>
          <c:y val="0.16546190515649598"/>
          <c:w val="0.28320729774624448"/>
          <c:h val="0.8345380948435040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0.2953</cdr:x>
      <cdr:y>0.35741</cdr:y>
    </cdr:from>
    <cdr:to>
      <cdr:x>0.42506</cdr:x>
      <cdr:y>0.64259</cdr:y>
    </cdr:to>
    <cdr:sp macro="" textlink="">
      <cdr:nvSpPr>
        <cdr:cNvPr id="5" name="Tekstfelt 4">
          <a:extLst xmlns:a="http://schemas.openxmlformats.org/drawingml/2006/main">
            <a:ext uri="{FF2B5EF4-FFF2-40B4-BE49-F238E27FC236}">
              <a16:creationId xmlns:a16="http://schemas.microsoft.com/office/drawing/2014/main" id="{8C56E472-50A5-DC5E-63BD-C1B54E3B8D35}"/>
            </a:ext>
          </a:extLst>
        </cdr:cNvPr>
        <cdr:cNvSpPr txBox="1"/>
      </cdr:nvSpPr>
      <cdr:spPr>
        <a:xfrm xmlns:a="http://schemas.openxmlformats.org/drawingml/2006/main">
          <a:off x="1257301" y="1142999"/>
          <a:ext cx="552450" cy="9120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6000" b="1" kern="12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3B84A0-C078-54E6-88CE-B3FD18A7BB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394EB7D-59C8-97A5-48A5-CADBC34D262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A040A4F-06CA-4985-B446-8F348292CAEF}" type="datetimeFigureOut">
              <a:rPr lang="en-US"/>
              <a:pPr>
                <a:defRPr/>
              </a:pPr>
              <a:t>12/11/2025</a:t>
            </a:fld>
            <a:endParaRPr lang="en-US"/>
          </a:p>
        </p:txBody>
      </p:sp>
      <p:sp>
        <p:nvSpPr>
          <p:cNvPr id="4" name="Slide Image Placeholder 3">
            <a:extLst>
              <a:ext uri="{FF2B5EF4-FFF2-40B4-BE49-F238E27FC236}">
                <a16:creationId xmlns:a16="http://schemas.microsoft.com/office/drawing/2014/main" id="{C78C17CE-2428-5F9C-2D22-C64722C08F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3EC6A7-6087-74F2-C358-E52720269FB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400A7D-A328-A893-F682-2937408EF8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935CF9D-129E-54C4-447B-72EC89C4F6D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0C72C24-AE93-444A-A8AF-C6002DA38E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F9837010-5EF5-DAA7-4365-441D2E560E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CB7FBA5E-F051-E6E5-5C3D-1B48B3EFB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n-US"/>
          </a:p>
        </p:txBody>
      </p:sp>
      <p:sp>
        <p:nvSpPr>
          <p:cNvPr id="78852" name="Foliennummernplatzhalter 3">
            <a:extLst>
              <a:ext uri="{FF2B5EF4-FFF2-40B4-BE49-F238E27FC236}">
                <a16:creationId xmlns:a16="http://schemas.microsoft.com/office/drawing/2014/main" id="{8D61EE0F-E7CC-3850-4814-AAE2C565AB52}"/>
              </a:ext>
            </a:extLst>
          </p:cNvPr>
          <p:cNvSpPr>
            <a:spLocks noGrp="1" noChangeArrowheads="1"/>
          </p:cNvSpPr>
          <p:nvPr>
            <p:ph type="sldNum" sz="quarter" idx="5"/>
          </p:nvPr>
        </p:nvSpPr>
        <p:spPr bwMode="auto"/>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defRPr/>
            </a:pPr>
            <a:fld id="{4447E755-16E9-4589-9B6A-1BAF6FF9A122}" type="slidenum">
              <a:rPr lang="en-GB" altLang="en-US" smtClean="0">
                <a:solidFill>
                  <a:srgbClr val="000000"/>
                </a:solidFill>
              </a:rPr>
              <a:pPr>
                <a:defRPr/>
              </a:pPr>
              <a:t>12</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7C8A7C9-3F47-484B-B64C-98CA7386B0FC}" type="slidenum">
              <a:rPr lang="en-KE" smtClean="0"/>
              <a:t>14</a:t>
            </a:fld>
            <a:endParaRPr lang="en-KE"/>
          </a:p>
        </p:txBody>
      </p:sp>
    </p:spTree>
    <p:extLst>
      <p:ext uri="{BB962C8B-B14F-4D97-AF65-F5344CB8AC3E}">
        <p14:creationId xmlns:p14="http://schemas.microsoft.com/office/powerpoint/2010/main" val="105180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On bullet 1: Men benefit more from lower taxes on wealth than women</a:t>
            </a:r>
          </a:p>
          <a:p>
            <a:r>
              <a:rPr lang="en-US" sz="1200" b="1" kern="1200" dirty="0">
                <a:solidFill>
                  <a:schemeClr val="tx1"/>
                </a:solidFill>
                <a:effectLst/>
                <a:latin typeface="+mn-lt"/>
                <a:ea typeface="+mn-ea"/>
                <a:cs typeface="+mn-cs"/>
              </a:rPr>
              <a:t>On bullet 2: When governments relies on indirect taxes and focus more on making the informal sector pay than the rich and corporations it hurts women more than men</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is what we write about Aber Christine and the Gender/Tax link in the report: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Box 5: Regressive taxes are a gender injustice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Aber Christine sells a mix of millet flour, rice and soya used for making porridge at her market stall in Northern Uganda. In a good month she makes a profit of around 300,000 Ugandan Shillings (US$80). She does not pay any income tax, but she does pay market dues collected by the local government of 4,000 Ugandan Shillings a day, plus a market stall rent of 13,000 per month. This means that she pays around 44% of her profits in tax. This is significantly higher than the maximum of 30% corporate income tax that multinational corporations are subject to, highlighting the injustice and regressive nature of tax systems found in many African countries.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Aber Christine also reminds us of another important lesson: the current regressive tax system in many African countries has significant gender inequality built into it. Some of the continent’s richest people and multinational corporations do not pay their fair share, predominantly benefiting men, while market traders such as Aber Christine and other groups – predominantly women, in many cases – tend to pay a higher share due to high indirect and direct taxes. Tax policies and budgets don’t have to be gender blind. Through Oxfam’s Fiscal Justice for Women and Girls project, Christine is a community mobilizer and tries to make local budgets and tax policies address the ingrained gender inequalities that women and girls face. </a:t>
            </a:r>
            <a:endParaRPr lang="da-DK" dirty="0"/>
          </a:p>
        </p:txBody>
      </p:sp>
      <p:sp>
        <p:nvSpPr>
          <p:cNvPr id="4" name="Pladsholder til slidenummer 3"/>
          <p:cNvSpPr>
            <a:spLocks noGrp="1"/>
          </p:cNvSpPr>
          <p:nvPr>
            <p:ph type="sldNum" sz="quarter" idx="5"/>
          </p:nvPr>
        </p:nvSpPr>
        <p:spPr/>
        <p:txBody>
          <a:bodyPr/>
          <a:lstStyle/>
          <a:p>
            <a:fld id="{17C8A7C9-3F47-484B-B64C-98CA7386B0FC}" type="slidenum">
              <a:rPr lang="en-KE" smtClean="0"/>
              <a:t>16</a:t>
            </a:fld>
            <a:endParaRPr lang="en-KE"/>
          </a:p>
        </p:txBody>
      </p:sp>
    </p:spTree>
    <p:extLst>
      <p:ext uri="{BB962C8B-B14F-4D97-AF65-F5344CB8AC3E}">
        <p14:creationId xmlns:p14="http://schemas.microsoft.com/office/powerpoint/2010/main" val="229302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841818-DFBD-E961-0429-8CC708381D38}"/>
              </a:ext>
            </a:extLst>
          </p:cNvPr>
          <p:cNvSpPr>
            <a:spLocks noGrp="1"/>
          </p:cNvSpPr>
          <p:nvPr>
            <p:ph type="dt" sz="half" idx="10"/>
          </p:nvPr>
        </p:nvSpPr>
        <p:spPr/>
        <p:txBody>
          <a:bodyPr/>
          <a:lstStyle>
            <a:lvl1pPr>
              <a:defRPr/>
            </a:lvl1pPr>
          </a:lstStyle>
          <a:p>
            <a:pPr>
              <a:defRPr/>
            </a:pPr>
            <a:fld id="{20999B2C-3143-4667-AC99-1F4D8153ADC6}" type="datetimeFigureOut">
              <a:rPr lang="en-US"/>
              <a:pPr>
                <a:defRPr/>
              </a:pPr>
              <a:t>12/11/2025</a:t>
            </a:fld>
            <a:endParaRPr lang="en-US"/>
          </a:p>
        </p:txBody>
      </p:sp>
      <p:sp>
        <p:nvSpPr>
          <p:cNvPr id="5" name="Footer Placeholder 4">
            <a:extLst>
              <a:ext uri="{FF2B5EF4-FFF2-40B4-BE49-F238E27FC236}">
                <a16:creationId xmlns:a16="http://schemas.microsoft.com/office/drawing/2014/main" id="{DFF73709-E009-0CA2-091D-0356CA76B9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73122-6DE4-FBFD-1A48-555CB705F86F}"/>
              </a:ext>
            </a:extLst>
          </p:cNvPr>
          <p:cNvSpPr>
            <a:spLocks noGrp="1"/>
          </p:cNvSpPr>
          <p:nvPr>
            <p:ph type="sldNum" sz="quarter" idx="12"/>
          </p:nvPr>
        </p:nvSpPr>
        <p:spPr/>
        <p:txBody>
          <a:bodyPr/>
          <a:lstStyle>
            <a:lvl1pPr>
              <a:defRPr/>
            </a:lvl1pPr>
          </a:lstStyle>
          <a:p>
            <a:pPr>
              <a:defRPr/>
            </a:pPr>
            <a:fld id="{9D77B6A7-ACD4-4BDF-B291-DBC02DD153BB}" type="slidenum">
              <a:rPr lang="en-US" altLang="en-US"/>
              <a:pPr>
                <a:defRPr/>
              </a:pPr>
              <a:t>‹#›</a:t>
            </a:fld>
            <a:endParaRPr lang="en-US" altLang="en-US"/>
          </a:p>
        </p:txBody>
      </p:sp>
    </p:spTree>
    <p:extLst>
      <p:ext uri="{BB962C8B-B14F-4D97-AF65-F5344CB8AC3E}">
        <p14:creationId xmlns:p14="http://schemas.microsoft.com/office/powerpoint/2010/main" val="174652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AAD0E3A-9CCF-188F-2856-B92A8B8BB3E1}"/>
              </a:ext>
            </a:extLst>
          </p:cNvPr>
          <p:cNvSpPr>
            <a:spLocks noGrp="1"/>
          </p:cNvSpPr>
          <p:nvPr>
            <p:ph type="dt" sz="half" idx="10"/>
          </p:nvPr>
        </p:nvSpPr>
        <p:spPr/>
        <p:txBody>
          <a:bodyPr/>
          <a:lstStyle>
            <a:lvl1pPr>
              <a:defRPr/>
            </a:lvl1pPr>
          </a:lstStyle>
          <a:p>
            <a:pPr>
              <a:defRPr/>
            </a:pPr>
            <a:fld id="{5E89147C-65F8-468B-AB9A-0002D2FD25AA}" type="datetimeFigureOut">
              <a:rPr lang="en-US"/>
              <a:pPr>
                <a:defRPr/>
              </a:pPr>
              <a:t>12/11/2025</a:t>
            </a:fld>
            <a:endParaRPr lang="en-US"/>
          </a:p>
        </p:txBody>
      </p:sp>
      <p:sp>
        <p:nvSpPr>
          <p:cNvPr id="6" name="Footer Placeholder 4">
            <a:extLst>
              <a:ext uri="{FF2B5EF4-FFF2-40B4-BE49-F238E27FC236}">
                <a16:creationId xmlns:a16="http://schemas.microsoft.com/office/drawing/2014/main" id="{5BF48904-648D-9AD7-F104-62C2936D8E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CFB7E0-0FD6-0CFB-C920-D5CFDC9CFB5B}"/>
              </a:ext>
            </a:extLst>
          </p:cNvPr>
          <p:cNvSpPr>
            <a:spLocks noGrp="1"/>
          </p:cNvSpPr>
          <p:nvPr>
            <p:ph type="sldNum" sz="quarter" idx="12"/>
          </p:nvPr>
        </p:nvSpPr>
        <p:spPr/>
        <p:txBody>
          <a:bodyPr/>
          <a:lstStyle>
            <a:lvl1pPr>
              <a:defRPr/>
            </a:lvl1pPr>
          </a:lstStyle>
          <a:p>
            <a:pPr>
              <a:defRPr/>
            </a:pPr>
            <a:fld id="{AF4791F2-8A1C-4B86-A83C-5C6D388E2176}" type="slidenum">
              <a:rPr lang="en-US" altLang="en-US"/>
              <a:pPr>
                <a:defRPr/>
              </a:pPr>
              <a:t>‹#›</a:t>
            </a:fld>
            <a:endParaRPr lang="en-US" altLang="en-US"/>
          </a:p>
        </p:txBody>
      </p:sp>
    </p:spTree>
    <p:extLst>
      <p:ext uri="{BB962C8B-B14F-4D97-AF65-F5344CB8AC3E}">
        <p14:creationId xmlns:p14="http://schemas.microsoft.com/office/powerpoint/2010/main" val="215726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85FBA-8FD2-3109-FFC4-2CCE8EF30318}"/>
              </a:ext>
            </a:extLst>
          </p:cNvPr>
          <p:cNvSpPr>
            <a:spLocks noGrp="1"/>
          </p:cNvSpPr>
          <p:nvPr>
            <p:ph type="dt" sz="half" idx="10"/>
          </p:nvPr>
        </p:nvSpPr>
        <p:spPr/>
        <p:txBody>
          <a:bodyPr/>
          <a:lstStyle>
            <a:lvl1pPr>
              <a:defRPr/>
            </a:lvl1pPr>
          </a:lstStyle>
          <a:p>
            <a:pPr>
              <a:defRPr/>
            </a:pPr>
            <a:fld id="{4A47CECC-EBD9-492E-B4FB-C87E2016DC88}" type="datetimeFigureOut">
              <a:rPr lang="en-US"/>
              <a:pPr>
                <a:defRPr/>
              </a:pPr>
              <a:t>12/11/2025</a:t>
            </a:fld>
            <a:endParaRPr lang="en-US"/>
          </a:p>
        </p:txBody>
      </p:sp>
      <p:sp>
        <p:nvSpPr>
          <p:cNvPr id="5" name="Footer Placeholder 4">
            <a:extLst>
              <a:ext uri="{FF2B5EF4-FFF2-40B4-BE49-F238E27FC236}">
                <a16:creationId xmlns:a16="http://schemas.microsoft.com/office/drawing/2014/main" id="{14351A38-35A9-0D23-4EC6-A074BBC91C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18C46F-5B77-3808-CA63-C022DD94BCBA}"/>
              </a:ext>
            </a:extLst>
          </p:cNvPr>
          <p:cNvSpPr>
            <a:spLocks noGrp="1"/>
          </p:cNvSpPr>
          <p:nvPr>
            <p:ph type="sldNum" sz="quarter" idx="12"/>
          </p:nvPr>
        </p:nvSpPr>
        <p:spPr/>
        <p:txBody>
          <a:bodyPr/>
          <a:lstStyle>
            <a:lvl1pPr>
              <a:defRPr/>
            </a:lvl1pPr>
          </a:lstStyle>
          <a:p>
            <a:pPr>
              <a:defRPr/>
            </a:pPr>
            <a:fld id="{D07CFFA2-2D5B-45DD-BF0B-67856D5E4C23}" type="slidenum">
              <a:rPr lang="en-US" altLang="en-US"/>
              <a:pPr>
                <a:defRPr/>
              </a:pPr>
              <a:t>‹#›</a:t>
            </a:fld>
            <a:endParaRPr lang="en-US" altLang="en-US"/>
          </a:p>
        </p:txBody>
      </p:sp>
    </p:spTree>
    <p:extLst>
      <p:ext uri="{BB962C8B-B14F-4D97-AF65-F5344CB8AC3E}">
        <p14:creationId xmlns:p14="http://schemas.microsoft.com/office/powerpoint/2010/main" val="90819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60DF5-4B9C-3A48-5414-CDDD3D41D1F5}"/>
              </a:ext>
            </a:extLst>
          </p:cNvPr>
          <p:cNvSpPr>
            <a:spLocks noGrp="1"/>
          </p:cNvSpPr>
          <p:nvPr>
            <p:ph type="dt" sz="half" idx="10"/>
          </p:nvPr>
        </p:nvSpPr>
        <p:spPr/>
        <p:txBody>
          <a:bodyPr/>
          <a:lstStyle>
            <a:lvl1pPr>
              <a:defRPr/>
            </a:lvl1pPr>
          </a:lstStyle>
          <a:p>
            <a:pPr>
              <a:defRPr/>
            </a:pPr>
            <a:fld id="{DA43C29A-D6B9-4F37-987F-CED983B7819C}" type="datetimeFigureOut">
              <a:rPr lang="en-US"/>
              <a:pPr>
                <a:defRPr/>
              </a:pPr>
              <a:t>12/11/2025</a:t>
            </a:fld>
            <a:endParaRPr lang="en-US"/>
          </a:p>
        </p:txBody>
      </p:sp>
      <p:sp>
        <p:nvSpPr>
          <p:cNvPr id="5" name="Footer Placeholder 4">
            <a:extLst>
              <a:ext uri="{FF2B5EF4-FFF2-40B4-BE49-F238E27FC236}">
                <a16:creationId xmlns:a16="http://schemas.microsoft.com/office/drawing/2014/main" id="{B1153481-BA79-FDBB-AB1A-3F3C16DF5B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6E7355-E6B1-A6A1-6835-63B652369D1F}"/>
              </a:ext>
            </a:extLst>
          </p:cNvPr>
          <p:cNvSpPr>
            <a:spLocks noGrp="1"/>
          </p:cNvSpPr>
          <p:nvPr>
            <p:ph type="sldNum" sz="quarter" idx="12"/>
          </p:nvPr>
        </p:nvSpPr>
        <p:spPr/>
        <p:txBody>
          <a:bodyPr/>
          <a:lstStyle>
            <a:lvl1pPr>
              <a:defRPr/>
            </a:lvl1pPr>
          </a:lstStyle>
          <a:p>
            <a:pPr>
              <a:defRPr/>
            </a:pPr>
            <a:fld id="{A50B3436-73B5-450F-B987-4FE506EDCC14}" type="slidenum">
              <a:rPr lang="en-US" altLang="en-US"/>
              <a:pPr>
                <a:defRPr/>
              </a:pPr>
              <a:t>‹#›</a:t>
            </a:fld>
            <a:endParaRPr lang="en-US" altLang="en-US"/>
          </a:p>
        </p:txBody>
      </p:sp>
    </p:spTree>
    <p:extLst>
      <p:ext uri="{BB962C8B-B14F-4D97-AF65-F5344CB8AC3E}">
        <p14:creationId xmlns:p14="http://schemas.microsoft.com/office/powerpoint/2010/main" val="370939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amp;P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B578FD3-BA94-B5FB-22E8-B9E01FAE0FB0}"/>
              </a:ext>
            </a:extLst>
          </p:cNvPr>
          <p:cNvCxnSpPr/>
          <p:nvPr userDrawn="1"/>
        </p:nvCxnSpPr>
        <p:spPr>
          <a:xfrm>
            <a:off x="0" y="908050"/>
            <a:ext cx="10795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8606" y="360208"/>
            <a:ext cx="7886700" cy="547842"/>
          </a:xfrm>
        </p:spPr>
        <p:txBody>
          <a:bodyPr>
            <a:spAutoFit/>
          </a:bodyPr>
          <a:lstStyle>
            <a:lvl1pPr>
              <a:defRPr sz="3200">
                <a:solidFill>
                  <a:schemeClr val="tx2"/>
                </a:solidFill>
              </a:defRPr>
            </a:lvl1pPr>
          </a:lstStyle>
          <a:p>
            <a:r>
              <a:rPr lang="en-US" dirty="0"/>
              <a:t>Click to edit Master title style</a:t>
            </a:r>
            <a:endParaRPr lang="en-GB" dirty="0"/>
          </a:p>
        </p:txBody>
      </p:sp>
      <p:sp>
        <p:nvSpPr>
          <p:cNvPr id="4" name="Text Placeholder 3"/>
          <p:cNvSpPr>
            <a:spLocks noGrp="1"/>
          </p:cNvSpPr>
          <p:nvPr>
            <p:ph type="body" sz="quarter" idx="13"/>
          </p:nvPr>
        </p:nvSpPr>
        <p:spPr>
          <a:xfrm>
            <a:off x="504825" y="1622425"/>
            <a:ext cx="7523676" cy="400843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31D0BE39-FDB2-9706-CE25-27E5623115F9}"/>
              </a:ext>
            </a:extLst>
          </p:cNvPr>
          <p:cNvSpPr>
            <a:spLocks noGrp="1"/>
          </p:cNvSpPr>
          <p:nvPr>
            <p:ph type="sldNum" sz="quarter" idx="14"/>
          </p:nvPr>
        </p:nvSpPr>
        <p:spPr>
          <a:xfrm>
            <a:off x="6457950" y="6356350"/>
            <a:ext cx="2057400" cy="365125"/>
          </a:xfrm>
        </p:spPr>
        <p:txBody>
          <a:bodyPr/>
          <a:lstStyle>
            <a:lvl1pPr>
              <a:defRPr/>
            </a:lvl1pPr>
          </a:lstStyle>
          <a:p>
            <a:pPr>
              <a:defRPr/>
            </a:pPr>
            <a:fld id="{BE325936-5472-42FE-A255-22AF41DBC799}" type="slidenum">
              <a:rPr lang="en-GB" altLang="en-US"/>
              <a:pPr>
                <a:defRPr/>
              </a:pPr>
              <a:t>‹#›</a:t>
            </a:fld>
            <a:endParaRPr lang="en-GB" altLang="en-US"/>
          </a:p>
        </p:txBody>
      </p:sp>
    </p:spTree>
    <p:extLst>
      <p:ext uri="{BB962C8B-B14F-4D97-AF65-F5344CB8AC3E}">
        <p14:creationId xmlns:p14="http://schemas.microsoft.com/office/powerpoint/2010/main" val="228800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with two columns">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bwMode="gray">
          <a:xfrm>
            <a:off x="449818" y="1361294"/>
            <a:ext cx="4122182" cy="4660625"/>
          </a:xfrm>
        </p:spPr>
        <p:txBody>
          <a:bodyPr/>
          <a:lstStyle>
            <a:lvl1pPr>
              <a:defRPr/>
            </a:lvl1pPr>
            <a:lvl2pPr>
              <a:defRPr/>
            </a:lvl2pPr>
            <a:lvl3pPr>
              <a:defRPr/>
            </a:lvl3pPr>
          </a:lstStyle>
          <a:p>
            <a:pPr lvl="0"/>
            <a:r>
              <a:rPr lang="en-US" noProof="0"/>
              <a:t>Click to edit Master text styles</a:t>
            </a:r>
          </a:p>
          <a:p>
            <a:pPr lvl="1"/>
            <a:r>
              <a:rPr lang="en-US" noProof="0"/>
              <a:t>Second level</a:t>
            </a:r>
          </a:p>
          <a:p>
            <a:pPr lvl="2"/>
            <a:r>
              <a:rPr lang="en-US" noProof="0"/>
              <a:t>Third level</a:t>
            </a:r>
          </a:p>
        </p:txBody>
      </p:sp>
      <p:sp>
        <p:nvSpPr>
          <p:cNvPr id="2" name="Titel 1"/>
          <p:cNvSpPr>
            <a:spLocks noGrp="1"/>
          </p:cNvSpPr>
          <p:nvPr>
            <p:ph type="title"/>
          </p:nvPr>
        </p:nvSpPr>
        <p:spPr bwMode="gray">
          <a:xfrm>
            <a:off x="449816" y="320284"/>
            <a:ext cx="8560833" cy="720725"/>
          </a:xfrm>
        </p:spPr>
        <p:txBody>
          <a:bodyPr/>
          <a:lstStyle>
            <a:lvl1pPr>
              <a:defRPr/>
            </a:lvl1pPr>
          </a:lstStyle>
          <a:p>
            <a:r>
              <a:rPr lang="en-US"/>
              <a:t>Click to edit Master title style</a:t>
            </a:r>
            <a:endParaRPr lang="en-GB" dirty="0"/>
          </a:p>
        </p:txBody>
      </p:sp>
      <p:sp>
        <p:nvSpPr>
          <p:cNvPr id="9" name="Textplatzhalter 7"/>
          <p:cNvSpPr>
            <a:spLocks noGrp="1"/>
          </p:cNvSpPr>
          <p:nvPr>
            <p:ph type="body" sz="quarter" idx="14"/>
          </p:nvPr>
        </p:nvSpPr>
        <p:spPr bwMode="gray">
          <a:xfrm>
            <a:off x="4888468" y="1361294"/>
            <a:ext cx="4122182" cy="4660625"/>
          </a:xfrm>
        </p:spPr>
        <p:txBody>
          <a:bodyPr/>
          <a:lstStyle>
            <a:lvl1pPr>
              <a:defRPr/>
            </a:lvl1pPr>
            <a:lvl2pPr>
              <a:defRPr/>
            </a:lvl2pPr>
            <a:lvl3pPr>
              <a:defRPr/>
            </a:lvl3pPr>
          </a:lstStyle>
          <a:p>
            <a:pPr lvl="0"/>
            <a:r>
              <a:rPr lang="en-US" noProof="0"/>
              <a:t>Click to edit Master text styles</a:t>
            </a:r>
          </a:p>
          <a:p>
            <a:pPr lvl="1"/>
            <a:r>
              <a:rPr lang="en-US" noProof="0"/>
              <a:t>Second level</a:t>
            </a:r>
          </a:p>
          <a:p>
            <a:pPr lvl="2"/>
            <a:r>
              <a:rPr lang="en-US" noProof="0"/>
              <a:t>Third level</a:t>
            </a:r>
          </a:p>
        </p:txBody>
      </p:sp>
      <p:sp>
        <p:nvSpPr>
          <p:cNvPr id="3" name="Fußzeile">
            <a:extLst>
              <a:ext uri="{FF2B5EF4-FFF2-40B4-BE49-F238E27FC236}">
                <a16:creationId xmlns:a16="http://schemas.microsoft.com/office/drawing/2014/main" id="{5C411FC5-D5A5-C929-0E1B-DA694F7847F8}"/>
              </a:ext>
            </a:extLst>
          </p:cNvPr>
          <p:cNvSpPr>
            <a:spLocks noGrp="1"/>
          </p:cNvSpPr>
          <p:nvPr>
            <p:ph type="ftr" sz="quarter" idx="15"/>
          </p:nvPr>
        </p:nvSpPr>
        <p:spPr>
          <a:xfrm>
            <a:off x="0" y="0"/>
            <a:ext cx="0" cy="0"/>
          </a:xfrm>
        </p:spPr>
        <p:txBody>
          <a:bodyPr/>
          <a:lstStyle>
            <a:lvl1pPr>
              <a:defRPr>
                <a:ea typeface="ヒラギノ角ゴ Pro W3"/>
                <a:cs typeface="ヒラギノ角ゴ Pro W3"/>
              </a:defRPr>
            </a:lvl1pPr>
          </a:lstStyle>
          <a:p>
            <a:pPr>
              <a:defRPr/>
            </a:pPr>
            <a:r>
              <a:rPr lang="en-GB"/>
              <a:t>Titel of the presentation</a:t>
            </a:r>
          </a:p>
        </p:txBody>
      </p:sp>
      <p:sp>
        <p:nvSpPr>
          <p:cNvPr id="4" name="Datum">
            <a:extLst>
              <a:ext uri="{FF2B5EF4-FFF2-40B4-BE49-F238E27FC236}">
                <a16:creationId xmlns:a16="http://schemas.microsoft.com/office/drawing/2014/main" id="{8B9A7ECF-A6BA-5986-6353-EAAC4E1AA02C}"/>
              </a:ext>
            </a:extLst>
          </p:cNvPr>
          <p:cNvSpPr>
            <a:spLocks noGrp="1"/>
          </p:cNvSpPr>
          <p:nvPr>
            <p:ph type="dt" sz="half" idx="16"/>
          </p:nvPr>
        </p:nvSpPr>
        <p:spPr>
          <a:xfrm>
            <a:off x="0" y="0"/>
            <a:ext cx="0" cy="0"/>
          </a:xfrm>
        </p:spPr>
        <p:txBody>
          <a:bodyPr/>
          <a:lstStyle>
            <a:lvl1pPr>
              <a:defRPr>
                <a:ea typeface="ヒラギノ角ゴ Pro W3"/>
                <a:cs typeface="ヒラギノ角ゴ Pro W3"/>
              </a:defRPr>
            </a:lvl1pPr>
          </a:lstStyle>
          <a:p>
            <a:pPr>
              <a:defRPr/>
            </a:pPr>
            <a:fld id="{DFE1FE1B-FAD1-414F-8CBB-3F0DBD0867BB}" type="datetime4">
              <a:rPr lang="en-US"/>
              <a:pPr>
                <a:defRPr/>
              </a:pPr>
              <a:t>December 11, 2025</a:t>
            </a:fld>
            <a:endParaRPr lang="en-GB" dirty="0"/>
          </a:p>
        </p:txBody>
      </p:sp>
      <p:sp>
        <p:nvSpPr>
          <p:cNvPr id="5" name="Foliennummernplatzhalter">
            <a:extLst>
              <a:ext uri="{FF2B5EF4-FFF2-40B4-BE49-F238E27FC236}">
                <a16:creationId xmlns:a16="http://schemas.microsoft.com/office/drawing/2014/main" id="{E4645CD7-BA01-D1D8-846E-7E9F95B34957}"/>
              </a:ext>
            </a:extLst>
          </p:cNvPr>
          <p:cNvSpPr>
            <a:spLocks noGrp="1"/>
          </p:cNvSpPr>
          <p:nvPr>
            <p:ph type="sldNum" sz="quarter" idx="17"/>
          </p:nvPr>
        </p:nvSpPr>
        <p:spPr>
          <a:xfrm>
            <a:off x="0" y="0"/>
            <a:ext cx="0" cy="0"/>
          </a:xfrm>
        </p:spPr>
        <p:txBody>
          <a:bodyPr/>
          <a:lstStyle>
            <a:lvl1pPr>
              <a:defRPr>
                <a:ea typeface="ヒラギノ角ゴ Pro W3"/>
                <a:cs typeface="ヒラギノ角ゴ Pro W3"/>
              </a:defRPr>
            </a:lvl1pPr>
          </a:lstStyle>
          <a:p>
            <a:pPr>
              <a:defRPr/>
            </a:pPr>
            <a:r>
              <a:rPr lang="en-GB"/>
              <a:t>Page </a:t>
            </a:r>
            <a:fld id="{96F6ED73-2938-4DBE-AE05-3BE5AF6F17A4}" type="slidenum">
              <a:rPr lang="en-GB"/>
              <a:pPr>
                <a:defRPr/>
              </a:pPr>
              <a:t>‹#›</a:t>
            </a:fld>
            <a:endParaRPr lang="en-GB"/>
          </a:p>
        </p:txBody>
      </p:sp>
    </p:spTree>
    <p:extLst>
      <p:ext uri="{BB962C8B-B14F-4D97-AF65-F5344CB8AC3E}">
        <p14:creationId xmlns:p14="http://schemas.microsoft.com/office/powerpoint/2010/main" val="30108339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nent slide 1">
    <p:bg>
      <p:bgPr>
        <a:solidFill>
          <a:schemeClr val="accent3">
            <a:alpha val="7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EE658-8948-30D4-8E52-4DAD4C80A2B0}"/>
              </a:ext>
            </a:extLst>
          </p:cNvPr>
          <p:cNvPicPr>
            <a:picLocks noGrp="1" noRot="1" noChangeAspec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rcRect/>
          <a:stretch/>
        </p:blipFill>
        <p:spPr>
          <a:xfrm>
            <a:off x="-1" y="0"/>
            <a:ext cx="9144001" cy="101600"/>
          </a:xfrm>
          <a:prstGeom prst="rect">
            <a:avLst/>
          </a:prstGeom>
        </p:spPr>
      </p:pic>
      <p:pic>
        <p:nvPicPr>
          <p:cNvPr id="22" name="Picture 21">
            <a:extLst>
              <a:ext uri="{FF2B5EF4-FFF2-40B4-BE49-F238E27FC236}">
                <a16:creationId xmlns:a16="http://schemas.microsoft.com/office/drawing/2014/main" id="{CDC28A01-E5FF-ADEB-78E6-E4FBB1E9DC24}"/>
              </a:ext>
            </a:extLst>
          </p:cNvPr>
          <p:cNvPicPr>
            <a:picLocks noGrp="1" noRot="1" noChangeAspect="1" noMove="1" noResize="1" noEditPoints="1" noAdjustHandles="1" noChangeArrowheads="1" noChangeShapeType="1" noCrop="1"/>
          </p:cNvPicPr>
          <p:nvPr userDrawn="1"/>
        </p:nvPicPr>
        <p:blipFill>
          <a:blip r:embed="rId3" cstate="hqprint">
            <a:alphaModFix/>
            <a:extLst>
              <a:ext uri="{28A0092B-C50C-407E-A947-70E740481C1C}">
                <a14:useLocalDpi xmlns:a14="http://schemas.microsoft.com/office/drawing/2010/main"/>
              </a:ext>
            </a:extLst>
          </a:blip>
          <a:srcRect l="-13471" t="-2114" r="-13167" b="-354"/>
          <a:stretch/>
        </p:blipFill>
        <p:spPr>
          <a:xfrm>
            <a:off x="824555" y="5472085"/>
            <a:ext cx="476250" cy="434760"/>
          </a:xfrm>
          <a:prstGeom prst="rect">
            <a:avLst/>
          </a:prstGeom>
        </p:spPr>
      </p:pic>
      <p:cxnSp>
        <p:nvCxnSpPr>
          <p:cNvPr id="4" name="Elbow Connector 3">
            <a:extLst>
              <a:ext uri="{FF2B5EF4-FFF2-40B4-BE49-F238E27FC236}">
                <a16:creationId xmlns:a16="http://schemas.microsoft.com/office/drawing/2014/main" id="{EDA25198-5491-D7FA-B0E1-17C9521AD723}"/>
              </a:ext>
            </a:extLst>
          </p:cNvPr>
          <p:cNvCxnSpPr>
            <a:cxnSpLocks noGrp="1" noRot="1" noMove="1" noResize="1" noEditPoints="1" noAdjustHandles="1" noChangeArrowheads="1" noChangeShapeType="1"/>
          </p:cNvCxnSpPr>
          <p:nvPr userDrawn="1"/>
        </p:nvCxnSpPr>
        <p:spPr>
          <a:xfrm rot="16200000" flipH="1">
            <a:off x="-202749" y="-95158"/>
            <a:ext cx="1188779" cy="1285845"/>
          </a:xfrm>
          <a:prstGeom prst="bentConnector3">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707D77B-17FB-62AF-617A-59F3DE38D22D}"/>
              </a:ext>
            </a:extLst>
          </p:cNvPr>
          <p:cNvSpPr>
            <a:spLocks noGrp="1" noRot="1" noMove="1" noResize="1" noEditPoints="1" noAdjustHandles="1" noChangeArrowheads="1" noChangeShapeType="1"/>
          </p:cNvSpPr>
          <p:nvPr userDrawn="1"/>
        </p:nvSpPr>
        <p:spPr>
          <a:xfrm>
            <a:off x="0" y="101600"/>
            <a:ext cx="9144000" cy="101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3" name="Picture Placeholder 4">
            <a:extLst>
              <a:ext uri="{FF2B5EF4-FFF2-40B4-BE49-F238E27FC236}">
                <a16:creationId xmlns:a16="http://schemas.microsoft.com/office/drawing/2014/main" id="{6009481B-BBB9-B32C-5B17-0586D62699DA}"/>
              </a:ext>
            </a:extLst>
          </p:cNvPr>
          <p:cNvPicPr>
            <a:picLocks noGrp="1" noRot="1" noChangeAspect="1" noMove="1" noResize="1" noEditPoints="1" noAdjustHandles="1" noChangeArrowheads="1" noChangeShapeType="1" noCrop="1"/>
          </p:cNvPicPr>
          <p:nvPr userDrawn="1"/>
        </p:nvPicPr>
        <p:blipFill>
          <a:blip r:embed="rId4" cstate="hqprint">
            <a:extLst>
              <a:ext uri="{28A0092B-C50C-407E-A947-70E740481C1C}">
                <a14:useLocalDpi xmlns:a14="http://schemas.microsoft.com/office/drawing/2010/main"/>
              </a:ext>
            </a:extLst>
          </a:blip>
          <a:srcRect/>
          <a:stretch/>
        </p:blipFill>
        <p:spPr>
          <a:xfrm>
            <a:off x="8427389" y="6128867"/>
            <a:ext cx="932171" cy="932171"/>
          </a:xfrm>
          <a:prstGeom prst="ellipse">
            <a:avLst/>
          </a:prstGeom>
        </p:spPr>
      </p:pic>
    </p:spTree>
    <p:extLst>
      <p:ext uri="{BB962C8B-B14F-4D97-AF65-F5344CB8AC3E}">
        <p14:creationId xmlns:p14="http://schemas.microsoft.com/office/powerpoint/2010/main" val="322190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nent slide 4">
    <p:bg>
      <p:bgPr>
        <a:solidFill>
          <a:schemeClr val="accent3">
            <a:alpha val="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D0C22-285C-9013-E1DD-23F24A54891E}"/>
              </a:ext>
            </a:extLst>
          </p:cNvPr>
          <p:cNvPicPr>
            <a:picLocks noGrp="1" noRot="1" noChangeAspect="1" noMove="1" noResize="1" noEditPoints="1" noAdjustHandles="1" noChangeArrowheads="1" noChangeShapeType="1" noCrop="1"/>
          </p:cNvPicPr>
          <p:nvPr userDrawn="1"/>
        </p:nvPicPr>
        <p:blipFill>
          <a:blip r:embed="rId2" cstate="hqprint">
            <a:alphaModFix/>
            <a:extLst>
              <a:ext uri="{28A0092B-C50C-407E-A947-70E740481C1C}">
                <a14:useLocalDpi xmlns:a14="http://schemas.microsoft.com/office/drawing/2010/main"/>
              </a:ext>
            </a:extLst>
          </a:blip>
          <a:srcRect l="-13471" t="-2114" r="-13167" b="-354"/>
          <a:stretch/>
        </p:blipFill>
        <p:spPr>
          <a:xfrm>
            <a:off x="824555" y="5472085"/>
            <a:ext cx="476250" cy="434760"/>
          </a:xfrm>
          <a:prstGeom prst="rect">
            <a:avLst/>
          </a:prstGeom>
        </p:spPr>
      </p:pic>
      <p:pic>
        <p:nvPicPr>
          <p:cNvPr id="14" name="Picture 13">
            <a:extLst>
              <a:ext uri="{FF2B5EF4-FFF2-40B4-BE49-F238E27FC236}">
                <a16:creationId xmlns:a16="http://schemas.microsoft.com/office/drawing/2014/main" id="{71D10E38-DEA1-5782-EC1E-EC30748AE205}"/>
              </a:ext>
            </a:extLst>
          </p:cNvPr>
          <p:cNvPicPr>
            <a:picLocks noGrp="1" noRot="1" noChangeAspec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 y="0"/>
            <a:ext cx="9144001" cy="101600"/>
          </a:xfrm>
          <a:prstGeom prst="rect">
            <a:avLst/>
          </a:prstGeom>
        </p:spPr>
      </p:pic>
      <p:pic>
        <p:nvPicPr>
          <p:cNvPr id="3" name="Picture Placeholder 4">
            <a:extLst>
              <a:ext uri="{FF2B5EF4-FFF2-40B4-BE49-F238E27FC236}">
                <a16:creationId xmlns:a16="http://schemas.microsoft.com/office/drawing/2014/main" id="{9031FA86-3F6C-7169-6596-455984E2C511}"/>
              </a:ext>
            </a:extLst>
          </p:cNvPr>
          <p:cNvPicPr>
            <a:picLocks noGrp="1" noRot="1" noChangeAspect="1" noMove="1" noResize="1" noEditPoints="1" noAdjustHandles="1" noChangeArrowheads="1" noChangeShapeType="1" noCrop="1"/>
          </p:cNvPicPr>
          <p:nvPr userDrawn="1"/>
        </p:nvPicPr>
        <p:blipFill>
          <a:blip r:embed="rId4" cstate="hqprint">
            <a:extLst>
              <a:ext uri="{28A0092B-C50C-407E-A947-70E740481C1C}">
                <a14:useLocalDpi xmlns:a14="http://schemas.microsoft.com/office/drawing/2010/main"/>
              </a:ext>
            </a:extLst>
          </a:blip>
          <a:srcRect/>
          <a:stretch/>
        </p:blipFill>
        <p:spPr>
          <a:xfrm>
            <a:off x="8427389" y="6128867"/>
            <a:ext cx="932171" cy="932171"/>
          </a:xfrm>
          <a:prstGeom prst="ellipse">
            <a:avLst/>
          </a:prstGeom>
        </p:spPr>
      </p:pic>
      <p:cxnSp>
        <p:nvCxnSpPr>
          <p:cNvPr id="4" name="Elbow Connector 3">
            <a:extLst>
              <a:ext uri="{FF2B5EF4-FFF2-40B4-BE49-F238E27FC236}">
                <a16:creationId xmlns:a16="http://schemas.microsoft.com/office/drawing/2014/main" id="{EA358EA5-04B7-F99B-EF49-09742A0E7741}"/>
              </a:ext>
            </a:extLst>
          </p:cNvPr>
          <p:cNvCxnSpPr>
            <a:cxnSpLocks noGrp="1" noRot="1" noMove="1" noResize="1" noEditPoints="1" noAdjustHandles="1" noChangeArrowheads="1" noChangeShapeType="1"/>
          </p:cNvCxnSpPr>
          <p:nvPr userDrawn="1"/>
        </p:nvCxnSpPr>
        <p:spPr>
          <a:xfrm rot="16200000" flipH="1">
            <a:off x="-202749" y="-95158"/>
            <a:ext cx="1188779" cy="1285845"/>
          </a:xfrm>
          <a:prstGeom prst="bentConnector3">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97A9A88-EE05-D4DC-6BA7-128CC582AC8D}"/>
              </a:ext>
            </a:extLst>
          </p:cNvPr>
          <p:cNvSpPr>
            <a:spLocks noGrp="1" noRot="1" noMove="1" noResize="1" noEditPoints="1" noAdjustHandles="1" noChangeArrowheads="1" noChangeShapeType="1"/>
          </p:cNvSpPr>
          <p:nvPr userDrawn="1"/>
        </p:nvSpPr>
        <p:spPr>
          <a:xfrm>
            <a:off x="0" y="101600"/>
            <a:ext cx="9144000" cy="101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335117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B23BC5D-0F29-9740-3AEB-843296A47286}"/>
              </a:ext>
            </a:extLst>
          </p:cNvPr>
          <p:cNvSpPr>
            <a:spLocks noGrp="1"/>
          </p:cNvSpPr>
          <p:nvPr>
            <p:ph type="dt" sz="half" idx="10"/>
          </p:nvPr>
        </p:nvSpPr>
        <p:spPr/>
        <p:txBody>
          <a:bodyPr/>
          <a:lstStyle>
            <a:lvl1pPr>
              <a:defRPr/>
            </a:lvl1pPr>
          </a:lstStyle>
          <a:p>
            <a:pPr>
              <a:defRPr/>
            </a:pPr>
            <a:fld id="{79692547-1F6B-4D66-90FA-4D5421BA7192}" type="datetimeFigureOut">
              <a:rPr lang="en-US"/>
              <a:pPr>
                <a:defRPr/>
              </a:pPr>
              <a:t>12/11/2025</a:t>
            </a:fld>
            <a:endParaRPr lang="en-US"/>
          </a:p>
        </p:txBody>
      </p:sp>
      <p:sp>
        <p:nvSpPr>
          <p:cNvPr id="4" name="Footer Placeholder 4">
            <a:extLst>
              <a:ext uri="{FF2B5EF4-FFF2-40B4-BE49-F238E27FC236}">
                <a16:creationId xmlns:a16="http://schemas.microsoft.com/office/drawing/2014/main" id="{4A7517CC-9A7B-463B-25C8-A669A0501C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1AC8B8-C1D8-AF45-ECF7-6DDB92171C9C}"/>
              </a:ext>
            </a:extLst>
          </p:cNvPr>
          <p:cNvSpPr>
            <a:spLocks noGrp="1"/>
          </p:cNvSpPr>
          <p:nvPr>
            <p:ph type="sldNum" sz="quarter" idx="12"/>
          </p:nvPr>
        </p:nvSpPr>
        <p:spPr/>
        <p:txBody>
          <a:bodyPr/>
          <a:lstStyle>
            <a:lvl1pPr>
              <a:defRPr/>
            </a:lvl1pPr>
          </a:lstStyle>
          <a:p>
            <a:pPr>
              <a:defRPr/>
            </a:pPr>
            <a:fld id="{84AD1AAB-9DA3-4035-92F8-C11FDDE58CA1}" type="slidenum">
              <a:rPr lang="en-US" altLang="en-US"/>
              <a:pPr>
                <a:defRPr/>
              </a:pPr>
              <a:t>‹#›</a:t>
            </a:fld>
            <a:endParaRPr lang="en-US" altLang="en-US"/>
          </a:p>
        </p:txBody>
      </p:sp>
    </p:spTree>
    <p:extLst>
      <p:ext uri="{BB962C8B-B14F-4D97-AF65-F5344CB8AC3E}">
        <p14:creationId xmlns:p14="http://schemas.microsoft.com/office/powerpoint/2010/main" val="45283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404"/>
            <a:ext cx="8229600" cy="707886"/>
          </a:xfrm>
        </p:spPr>
        <p:txBody>
          <a:bodyPr>
            <a:spAutoFit/>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76400"/>
            <a:ext cx="8229600" cy="4525963"/>
          </a:xfrm>
        </p:spPr>
        <p:txBody>
          <a:bodyPr/>
          <a:lstStyle>
            <a:lvl1pPr>
              <a:lnSpc>
                <a:spcPct val="80000"/>
              </a:lnSpc>
              <a:spcAft>
                <a:spcPts val="800"/>
              </a:spcAft>
              <a:buSzPct val="60000"/>
              <a:buFont typeface="Wingdings" panose="05000000000000000000" pitchFamily="2" charset="2"/>
              <a:buChar char="q"/>
              <a:defRPr sz="2800"/>
            </a:lvl1pPr>
            <a:lvl2pPr>
              <a:lnSpc>
                <a:spcPct val="80000"/>
              </a:lnSpc>
              <a:spcAft>
                <a:spcPts val="800"/>
              </a:spcAft>
              <a:defRPr/>
            </a:lvl2pPr>
            <a:lvl3pPr>
              <a:buSzPct val="80000"/>
              <a:buFont typeface="Wingdings" panose="05000000000000000000"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FE65F0-AF8B-CAD5-2558-E4DC0F77D03F}"/>
              </a:ext>
            </a:extLst>
          </p:cNvPr>
          <p:cNvSpPr>
            <a:spLocks noGrp="1"/>
          </p:cNvSpPr>
          <p:nvPr>
            <p:ph type="dt" sz="half" idx="10"/>
          </p:nvPr>
        </p:nvSpPr>
        <p:spPr/>
        <p:txBody>
          <a:bodyPr/>
          <a:lstStyle>
            <a:lvl1pPr>
              <a:defRPr/>
            </a:lvl1pPr>
          </a:lstStyle>
          <a:p>
            <a:pPr>
              <a:defRPr/>
            </a:pPr>
            <a:fld id="{37191D52-755E-4644-BFDA-AEE7143D09EF}" type="datetimeFigureOut">
              <a:rPr lang="en-US"/>
              <a:pPr>
                <a:defRPr/>
              </a:pPr>
              <a:t>12/11/2025</a:t>
            </a:fld>
            <a:endParaRPr lang="en-US"/>
          </a:p>
        </p:txBody>
      </p:sp>
      <p:sp>
        <p:nvSpPr>
          <p:cNvPr id="5" name="Footer Placeholder 4">
            <a:extLst>
              <a:ext uri="{FF2B5EF4-FFF2-40B4-BE49-F238E27FC236}">
                <a16:creationId xmlns:a16="http://schemas.microsoft.com/office/drawing/2014/main" id="{B1674598-810B-CE0C-C9AF-387608BBB6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ADEB5B-96F0-6C22-1A96-FCA0F576EC07}"/>
              </a:ext>
            </a:extLst>
          </p:cNvPr>
          <p:cNvSpPr>
            <a:spLocks noGrp="1"/>
          </p:cNvSpPr>
          <p:nvPr>
            <p:ph type="sldNum" sz="quarter" idx="12"/>
          </p:nvPr>
        </p:nvSpPr>
        <p:spPr/>
        <p:txBody>
          <a:bodyPr/>
          <a:lstStyle>
            <a:lvl1pPr>
              <a:defRPr/>
            </a:lvl1pPr>
          </a:lstStyle>
          <a:p>
            <a:pPr>
              <a:defRPr/>
            </a:pPr>
            <a:fld id="{4C6E1766-7BE8-4C81-96A8-1C9DE3081612}" type="slidenum">
              <a:rPr lang="en-US" altLang="en-US"/>
              <a:pPr>
                <a:defRPr/>
              </a:pPr>
              <a:t>‹#›</a:t>
            </a:fld>
            <a:endParaRPr lang="en-US" altLang="en-US"/>
          </a:p>
        </p:txBody>
      </p:sp>
    </p:spTree>
    <p:extLst>
      <p:ext uri="{BB962C8B-B14F-4D97-AF65-F5344CB8AC3E}">
        <p14:creationId xmlns:p14="http://schemas.microsoft.com/office/powerpoint/2010/main" val="351061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F1090-91D6-E395-0610-152369EAE354}"/>
              </a:ext>
            </a:extLst>
          </p:cNvPr>
          <p:cNvSpPr>
            <a:spLocks noGrp="1"/>
          </p:cNvSpPr>
          <p:nvPr>
            <p:ph type="dt" sz="half" idx="10"/>
          </p:nvPr>
        </p:nvSpPr>
        <p:spPr/>
        <p:txBody>
          <a:bodyPr/>
          <a:lstStyle>
            <a:lvl1pPr>
              <a:defRPr/>
            </a:lvl1pPr>
          </a:lstStyle>
          <a:p>
            <a:pPr>
              <a:defRPr/>
            </a:pPr>
            <a:fld id="{8212FC46-2337-41A7-9459-BF4129DBA35E}" type="datetimeFigureOut">
              <a:rPr lang="en-US"/>
              <a:pPr>
                <a:defRPr/>
              </a:pPr>
              <a:t>12/11/2025</a:t>
            </a:fld>
            <a:endParaRPr lang="en-US"/>
          </a:p>
        </p:txBody>
      </p:sp>
      <p:sp>
        <p:nvSpPr>
          <p:cNvPr id="5" name="Footer Placeholder 4">
            <a:extLst>
              <a:ext uri="{FF2B5EF4-FFF2-40B4-BE49-F238E27FC236}">
                <a16:creationId xmlns:a16="http://schemas.microsoft.com/office/drawing/2014/main" id="{F8202201-DCC6-AB69-72A2-5621FAE56C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C6EBAB-2AB5-7EE9-CC85-BA7047256DAC}"/>
              </a:ext>
            </a:extLst>
          </p:cNvPr>
          <p:cNvSpPr>
            <a:spLocks noGrp="1"/>
          </p:cNvSpPr>
          <p:nvPr>
            <p:ph type="sldNum" sz="quarter" idx="12"/>
          </p:nvPr>
        </p:nvSpPr>
        <p:spPr/>
        <p:txBody>
          <a:bodyPr/>
          <a:lstStyle>
            <a:lvl1pPr>
              <a:defRPr/>
            </a:lvl1pPr>
          </a:lstStyle>
          <a:p>
            <a:pPr>
              <a:defRPr/>
            </a:pPr>
            <a:fld id="{F25854B8-2D12-4DE9-B2BC-5B335C993E29}" type="slidenum">
              <a:rPr lang="en-US" altLang="en-US"/>
              <a:pPr>
                <a:defRPr/>
              </a:pPr>
              <a:t>‹#›</a:t>
            </a:fld>
            <a:endParaRPr lang="en-US" altLang="en-US"/>
          </a:p>
        </p:txBody>
      </p:sp>
    </p:spTree>
    <p:extLst>
      <p:ext uri="{BB962C8B-B14F-4D97-AF65-F5344CB8AC3E}">
        <p14:creationId xmlns:p14="http://schemas.microsoft.com/office/powerpoint/2010/main" val="44482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EA0B775-6C65-C462-EB8F-3184E37386E8}"/>
              </a:ext>
            </a:extLst>
          </p:cNvPr>
          <p:cNvSpPr>
            <a:spLocks noGrp="1"/>
          </p:cNvSpPr>
          <p:nvPr>
            <p:ph type="dt" sz="half" idx="10"/>
          </p:nvPr>
        </p:nvSpPr>
        <p:spPr/>
        <p:txBody>
          <a:bodyPr/>
          <a:lstStyle>
            <a:lvl1pPr>
              <a:defRPr/>
            </a:lvl1pPr>
          </a:lstStyle>
          <a:p>
            <a:pPr>
              <a:defRPr/>
            </a:pPr>
            <a:fld id="{FE42F286-494D-4740-82CB-57AAC03265FD}" type="datetimeFigureOut">
              <a:rPr lang="en-US"/>
              <a:pPr>
                <a:defRPr/>
              </a:pPr>
              <a:t>12/11/2025</a:t>
            </a:fld>
            <a:endParaRPr lang="en-US"/>
          </a:p>
        </p:txBody>
      </p:sp>
      <p:sp>
        <p:nvSpPr>
          <p:cNvPr id="6" name="Footer Placeholder 4">
            <a:extLst>
              <a:ext uri="{FF2B5EF4-FFF2-40B4-BE49-F238E27FC236}">
                <a16:creationId xmlns:a16="http://schemas.microsoft.com/office/drawing/2014/main" id="{741B35A7-333C-06E5-DD8B-B08D30552C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434D05-F87F-539B-0D8E-31D12FA50C94}"/>
              </a:ext>
            </a:extLst>
          </p:cNvPr>
          <p:cNvSpPr>
            <a:spLocks noGrp="1"/>
          </p:cNvSpPr>
          <p:nvPr>
            <p:ph type="sldNum" sz="quarter" idx="12"/>
          </p:nvPr>
        </p:nvSpPr>
        <p:spPr/>
        <p:txBody>
          <a:bodyPr/>
          <a:lstStyle>
            <a:lvl1pPr>
              <a:defRPr/>
            </a:lvl1pPr>
          </a:lstStyle>
          <a:p>
            <a:pPr>
              <a:defRPr/>
            </a:pPr>
            <a:fld id="{F29310AA-B164-41F2-B68A-1FC8069FD744}" type="slidenum">
              <a:rPr lang="en-US" altLang="en-US"/>
              <a:pPr>
                <a:defRPr/>
              </a:pPr>
              <a:t>‹#›</a:t>
            </a:fld>
            <a:endParaRPr lang="en-US" altLang="en-US"/>
          </a:p>
        </p:txBody>
      </p:sp>
    </p:spTree>
    <p:extLst>
      <p:ext uri="{BB962C8B-B14F-4D97-AF65-F5344CB8AC3E}">
        <p14:creationId xmlns:p14="http://schemas.microsoft.com/office/powerpoint/2010/main" val="102483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079C814-5BC5-391E-BAE2-8F571532607A}"/>
              </a:ext>
            </a:extLst>
          </p:cNvPr>
          <p:cNvSpPr>
            <a:spLocks noGrp="1"/>
          </p:cNvSpPr>
          <p:nvPr>
            <p:ph type="dt" sz="half" idx="10"/>
          </p:nvPr>
        </p:nvSpPr>
        <p:spPr/>
        <p:txBody>
          <a:bodyPr/>
          <a:lstStyle>
            <a:lvl1pPr>
              <a:defRPr/>
            </a:lvl1pPr>
          </a:lstStyle>
          <a:p>
            <a:pPr>
              <a:defRPr/>
            </a:pPr>
            <a:fld id="{42A04AA2-2549-413A-8ECE-1FD6F559E0B3}" type="datetimeFigureOut">
              <a:rPr lang="en-US"/>
              <a:pPr>
                <a:defRPr/>
              </a:pPr>
              <a:t>12/11/2025</a:t>
            </a:fld>
            <a:endParaRPr lang="en-US"/>
          </a:p>
        </p:txBody>
      </p:sp>
      <p:sp>
        <p:nvSpPr>
          <p:cNvPr id="8" name="Footer Placeholder 4">
            <a:extLst>
              <a:ext uri="{FF2B5EF4-FFF2-40B4-BE49-F238E27FC236}">
                <a16:creationId xmlns:a16="http://schemas.microsoft.com/office/drawing/2014/main" id="{4171D7CE-0081-699E-ECA3-C5BC7C84F6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6BC5EF-425B-CD64-DB0F-FEC4FC21159B}"/>
              </a:ext>
            </a:extLst>
          </p:cNvPr>
          <p:cNvSpPr>
            <a:spLocks noGrp="1"/>
          </p:cNvSpPr>
          <p:nvPr>
            <p:ph type="sldNum" sz="quarter" idx="12"/>
          </p:nvPr>
        </p:nvSpPr>
        <p:spPr/>
        <p:txBody>
          <a:bodyPr/>
          <a:lstStyle>
            <a:lvl1pPr>
              <a:defRPr/>
            </a:lvl1pPr>
          </a:lstStyle>
          <a:p>
            <a:pPr>
              <a:defRPr/>
            </a:pPr>
            <a:fld id="{D705DDBE-53D1-4647-8CF7-B91A8580EEF8}" type="slidenum">
              <a:rPr lang="en-US" altLang="en-US"/>
              <a:pPr>
                <a:defRPr/>
              </a:pPr>
              <a:t>‹#›</a:t>
            </a:fld>
            <a:endParaRPr lang="en-US" altLang="en-US"/>
          </a:p>
        </p:txBody>
      </p:sp>
    </p:spTree>
    <p:extLst>
      <p:ext uri="{BB962C8B-B14F-4D97-AF65-F5344CB8AC3E}">
        <p14:creationId xmlns:p14="http://schemas.microsoft.com/office/powerpoint/2010/main" val="156843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0DCFC95-8E0C-6CA4-BBB4-7767833970F2}"/>
              </a:ext>
            </a:extLst>
          </p:cNvPr>
          <p:cNvSpPr>
            <a:spLocks noGrp="1"/>
          </p:cNvSpPr>
          <p:nvPr>
            <p:ph type="dt" sz="half" idx="10"/>
          </p:nvPr>
        </p:nvSpPr>
        <p:spPr/>
        <p:txBody>
          <a:bodyPr/>
          <a:lstStyle>
            <a:lvl1pPr>
              <a:defRPr/>
            </a:lvl1pPr>
          </a:lstStyle>
          <a:p>
            <a:pPr>
              <a:defRPr/>
            </a:pPr>
            <a:fld id="{08E43534-CE98-4A86-AAA5-E31B167FFFDE}" type="datetimeFigureOut">
              <a:rPr lang="en-US"/>
              <a:pPr>
                <a:defRPr/>
              </a:pPr>
              <a:t>12/11/2025</a:t>
            </a:fld>
            <a:endParaRPr lang="en-US"/>
          </a:p>
        </p:txBody>
      </p:sp>
      <p:sp>
        <p:nvSpPr>
          <p:cNvPr id="4" name="Footer Placeholder 4">
            <a:extLst>
              <a:ext uri="{FF2B5EF4-FFF2-40B4-BE49-F238E27FC236}">
                <a16:creationId xmlns:a16="http://schemas.microsoft.com/office/drawing/2014/main" id="{75FE6D76-7DB5-FE8A-BF02-FDC2BE7E13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15A3DE-70CE-D2C5-5D32-B68292072727}"/>
              </a:ext>
            </a:extLst>
          </p:cNvPr>
          <p:cNvSpPr>
            <a:spLocks noGrp="1"/>
          </p:cNvSpPr>
          <p:nvPr>
            <p:ph type="sldNum" sz="quarter" idx="12"/>
          </p:nvPr>
        </p:nvSpPr>
        <p:spPr/>
        <p:txBody>
          <a:bodyPr/>
          <a:lstStyle>
            <a:lvl1pPr>
              <a:defRPr/>
            </a:lvl1pPr>
          </a:lstStyle>
          <a:p>
            <a:pPr>
              <a:defRPr/>
            </a:pPr>
            <a:fld id="{4308CD89-3E18-48B5-8FD4-6BAFAF7C4FEF}" type="slidenum">
              <a:rPr lang="en-US" altLang="en-US"/>
              <a:pPr>
                <a:defRPr/>
              </a:pPr>
              <a:t>‹#›</a:t>
            </a:fld>
            <a:endParaRPr lang="en-US" altLang="en-US"/>
          </a:p>
        </p:txBody>
      </p:sp>
    </p:spTree>
    <p:extLst>
      <p:ext uri="{BB962C8B-B14F-4D97-AF65-F5344CB8AC3E}">
        <p14:creationId xmlns:p14="http://schemas.microsoft.com/office/powerpoint/2010/main" val="338208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B53233-CEC8-F55F-61F3-F8B587CE6EC0}"/>
              </a:ext>
            </a:extLst>
          </p:cNvPr>
          <p:cNvSpPr>
            <a:spLocks noGrp="1"/>
          </p:cNvSpPr>
          <p:nvPr>
            <p:ph type="dt" sz="half" idx="10"/>
          </p:nvPr>
        </p:nvSpPr>
        <p:spPr/>
        <p:txBody>
          <a:bodyPr/>
          <a:lstStyle>
            <a:lvl1pPr>
              <a:defRPr/>
            </a:lvl1pPr>
          </a:lstStyle>
          <a:p>
            <a:pPr>
              <a:defRPr/>
            </a:pPr>
            <a:fld id="{163A593F-399E-4BB7-A32E-6E2046997712}" type="datetimeFigureOut">
              <a:rPr lang="en-US"/>
              <a:pPr>
                <a:defRPr/>
              </a:pPr>
              <a:t>12/11/2025</a:t>
            </a:fld>
            <a:endParaRPr lang="en-US"/>
          </a:p>
        </p:txBody>
      </p:sp>
      <p:sp>
        <p:nvSpPr>
          <p:cNvPr id="3" name="Footer Placeholder 4">
            <a:extLst>
              <a:ext uri="{FF2B5EF4-FFF2-40B4-BE49-F238E27FC236}">
                <a16:creationId xmlns:a16="http://schemas.microsoft.com/office/drawing/2014/main" id="{18305060-5508-A26E-3DC2-840588B24A3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441C83E-ED5D-3C59-372D-9C24619FAA4B}"/>
              </a:ext>
            </a:extLst>
          </p:cNvPr>
          <p:cNvSpPr>
            <a:spLocks noGrp="1"/>
          </p:cNvSpPr>
          <p:nvPr>
            <p:ph type="sldNum" sz="quarter" idx="12"/>
          </p:nvPr>
        </p:nvSpPr>
        <p:spPr/>
        <p:txBody>
          <a:bodyPr/>
          <a:lstStyle>
            <a:lvl1pPr>
              <a:defRPr/>
            </a:lvl1pPr>
          </a:lstStyle>
          <a:p>
            <a:pPr>
              <a:defRPr/>
            </a:pPr>
            <a:fld id="{E16BF812-8135-452D-965D-E1708C1B4A11}" type="slidenum">
              <a:rPr lang="en-US" altLang="en-US"/>
              <a:pPr>
                <a:defRPr/>
              </a:pPr>
              <a:t>‹#›</a:t>
            </a:fld>
            <a:endParaRPr lang="en-US" altLang="en-US"/>
          </a:p>
        </p:txBody>
      </p:sp>
    </p:spTree>
    <p:extLst>
      <p:ext uri="{BB962C8B-B14F-4D97-AF65-F5344CB8AC3E}">
        <p14:creationId xmlns:p14="http://schemas.microsoft.com/office/powerpoint/2010/main" val="110108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333BA7-A627-8427-99DC-2DACD44342D7}"/>
              </a:ext>
            </a:extLst>
          </p:cNvPr>
          <p:cNvSpPr>
            <a:spLocks noGrp="1"/>
          </p:cNvSpPr>
          <p:nvPr>
            <p:ph type="dt" sz="half" idx="10"/>
          </p:nvPr>
        </p:nvSpPr>
        <p:spPr/>
        <p:txBody>
          <a:bodyPr/>
          <a:lstStyle>
            <a:lvl1pPr>
              <a:defRPr/>
            </a:lvl1pPr>
          </a:lstStyle>
          <a:p>
            <a:pPr>
              <a:defRPr/>
            </a:pPr>
            <a:fld id="{049343AA-3E6A-4B0E-92C2-5C452D46E920}" type="datetimeFigureOut">
              <a:rPr lang="en-US"/>
              <a:pPr>
                <a:defRPr/>
              </a:pPr>
              <a:t>12/11/2025</a:t>
            </a:fld>
            <a:endParaRPr lang="en-US"/>
          </a:p>
        </p:txBody>
      </p:sp>
      <p:sp>
        <p:nvSpPr>
          <p:cNvPr id="6" name="Footer Placeholder 4">
            <a:extLst>
              <a:ext uri="{FF2B5EF4-FFF2-40B4-BE49-F238E27FC236}">
                <a16:creationId xmlns:a16="http://schemas.microsoft.com/office/drawing/2014/main" id="{F36D9E38-81E0-CA8C-0C1D-ACCBEAEB53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829839-EADE-243D-811A-88ED4D6CE3D1}"/>
              </a:ext>
            </a:extLst>
          </p:cNvPr>
          <p:cNvSpPr>
            <a:spLocks noGrp="1"/>
          </p:cNvSpPr>
          <p:nvPr>
            <p:ph type="sldNum" sz="quarter" idx="12"/>
          </p:nvPr>
        </p:nvSpPr>
        <p:spPr/>
        <p:txBody>
          <a:bodyPr/>
          <a:lstStyle>
            <a:lvl1pPr>
              <a:defRPr/>
            </a:lvl1pPr>
          </a:lstStyle>
          <a:p>
            <a:pPr>
              <a:defRPr/>
            </a:pPr>
            <a:fld id="{113D5335-6074-4AD3-916E-312D8A5AE431}" type="slidenum">
              <a:rPr lang="en-US" altLang="en-US"/>
              <a:pPr>
                <a:defRPr/>
              </a:pPr>
              <a:t>‹#›</a:t>
            </a:fld>
            <a:endParaRPr lang="en-US" altLang="en-US"/>
          </a:p>
        </p:txBody>
      </p:sp>
    </p:spTree>
    <p:extLst>
      <p:ext uri="{BB962C8B-B14F-4D97-AF65-F5344CB8AC3E}">
        <p14:creationId xmlns:p14="http://schemas.microsoft.com/office/powerpoint/2010/main" val="153622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60AFFB-C9E1-D114-8C41-0B6C3FAA1687}"/>
              </a:ext>
            </a:extLst>
          </p:cNvPr>
          <p:cNvSpPr>
            <a:spLocks noGrp="1"/>
          </p:cNvSpPr>
          <p:nvPr>
            <p:ph type="title"/>
          </p:nvPr>
        </p:nvSpPr>
        <p:spPr bwMode="auto">
          <a:xfrm>
            <a:off x="457200" y="250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301ACC-28A6-175E-7B24-344B6BA1A0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70DD51-62A6-280F-6D0A-5A117FC472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B3E6BE-25AE-4E87-9633-D2BC2E7E50FB}" type="datetimeFigureOut">
              <a:rPr lang="en-US"/>
              <a:pPr>
                <a:defRPr/>
              </a:pPr>
              <a:t>12/11/2025</a:t>
            </a:fld>
            <a:endParaRPr lang="en-US"/>
          </a:p>
        </p:txBody>
      </p:sp>
      <p:sp>
        <p:nvSpPr>
          <p:cNvPr id="5" name="Footer Placeholder 4">
            <a:extLst>
              <a:ext uri="{FF2B5EF4-FFF2-40B4-BE49-F238E27FC236}">
                <a16:creationId xmlns:a16="http://schemas.microsoft.com/office/drawing/2014/main" id="{559D8B09-B1F9-F048-205C-5370774E737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C20C7D-EEF4-4CC3-AE51-DE701FE73B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C3F5A6D-2FE6-4FC6-961D-56F1031D49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80" r:id="rId1"/>
    <p:sldLayoutId id="2147485581" r:id="rId2"/>
    <p:sldLayoutId id="2147485582" r:id="rId3"/>
    <p:sldLayoutId id="2147485583" r:id="rId4"/>
    <p:sldLayoutId id="2147485584" r:id="rId5"/>
    <p:sldLayoutId id="2147485585" r:id="rId6"/>
    <p:sldLayoutId id="2147485586" r:id="rId7"/>
    <p:sldLayoutId id="2147485587" r:id="rId8"/>
    <p:sldLayoutId id="2147485588" r:id="rId9"/>
    <p:sldLayoutId id="2147485589" r:id="rId10"/>
    <p:sldLayoutId id="2147485590" r:id="rId11"/>
    <p:sldLayoutId id="2147485591" r:id="rId12"/>
    <p:sldLayoutId id="2147485592" r:id="rId13"/>
    <p:sldLayoutId id="2147485593" r:id="rId14"/>
    <p:sldLayoutId id="2147485594" r:id="rId15"/>
    <p:sldLayoutId id="2147485595" r:id="rId16"/>
  </p:sldLayoutIdLst>
  <p:txStyles>
    <p:titleStyle>
      <a:lvl1pPr algn="l" rtl="0" eaLnBrk="0" fontAlgn="base" hangingPunct="0">
        <a:spcBef>
          <a:spcPct val="0"/>
        </a:spcBef>
        <a:spcAft>
          <a:spcPct val="0"/>
        </a:spcAft>
        <a:defRPr sz="5400" kern="1200">
          <a:solidFill>
            <a:schemeClr val="tx1"/>
          </a:solidFill>
          <a:latin typeface="Garamond" panose="02020404030301010803" pitchFamily="18" charset="0"/>
          <a:ea typeface="+mj-ea"/>
          <a:cs typeface="+mj-cs"/>
        </a:defRPr>
      </a:lvl1pPr>
      <a:lvl2pPr algn="l" rtl="0" eaLnBrk="0" fontAlgn="base" hangingPunct="0">
        <a:spcBef>
          <a:spcPct val="0"/>
        </a:spcBef>
        <a:spcAft>
          <a:spcPct val="0"/>
        </a:spcAft>
        <a:defRPr sz="5400">
          <a:solidFill>
            <a:schemeClr val="tx1"/>
          </a:solidFill>
          <a:latin typeface="Garamond" panose="02020404030301010803" pitchFamily="18" charset="0"/>
        </a:defRPr>
      </a:lvl2pPr>
      <a:lvl3pPr algn="l" rtl="0" eaLnBrk="0" fontAlgn="base" hangingPunct="0">
        <a:spcBef>
          <a:spcPct val="0"/>
        </a:spcBef>
        <a:spcAft>
          <a:spcPct val="0"/>
        </a:spcAft>
        <a:defRPr sz="5400">
          <a:solidFill>
            <a:schemeClr val="tx1"/>
          </a:solidFill>
          <a:latin typeface="Garamond" panose="02020404030301010803" pitchFamily="18" charset="0"/>
        </a:defRPr>
      </a:lvl3pPr>
      <a:lvl4pPr algn="l" rtl="0" eaLnBrk="0" fontAlgn="base" hangingPunct="0">
        <a:spcBef>
          <a:spcPct val="0"/>
        </a:spcBef>
        <a:spcAft>
          <a:spcPct val="0"/>
        </a:spcAft>
        <a:defRPr sz="5400">
          <a:solidFill>
            <a:schemeClr val="tx1"/>
          </a:solidFill>
          <a:latin typeface="Garamond" panose="02020404030301010803" pitchFamily="18" charset="0"/>
        </a:defRPr>
      </a:lvl4pPr>
      <a:lvl5pPr algn="l" rtl="0" eaLnBrk="0" fontAlgn="base" hangingPunct="0">
        <a:spcBef>
          <a:spcPct val="0"/>
        </a:spcBef>
        <a:spcAft>
          <a:spcPct val="0"/>
        </a:spcAft>
        <a:defRPr sz="5400">
          <a:solidFill>
            <a:schemeClr val="tx1"/>
          </a:solidFill>
          <a:latin typeface="Garamond" panose="02020404030301010803" pitchFamily="18"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91CAB08-8835-A994-9439-BA79E9DC3265}"/>
              </a:ext>
            </a:extLst>
          </p:cNvPr>
          <p:cNvSpPr>
            <a:spLocks noGrp="1"/>
          </p:cNvSpPr>
          <p:nvPr>
            <p:ph type="ctrTitle"/>
          </p:nvPr>
        </p:nvSpPr>
        <p:spPr>
          <a:xfrm>
            <a:off x="0" y="0"/>
            <a:ext cx="9144000" cy="2057400"/>
          </a:xfrm>
        </p:spPr>
        <p:txBody>
          <a:bodyPr/>
          <a:lstStyle/>
          <a:p>
            <a:pPr algn="ctr">
              <a:lnSpc>
                <a:spcPct val="107000"/>
              </a:lnSpc>
              <a:spcAft>
                <a:spcPts val="800"/>
              </a:spcAft>
            </a:pPr>
            <a:r>
              <a:rPr lang="en-US" b="1" dirty="0">
                <a:solidFill>
                  <a:schemeClr val="bg1"/>
                </a:solidFill>
              </a:rPr>
              <a:t>The Black Paper</a:t>
            </a:r>
            <a:endParaRPr lang="en-US" altLang="en-US" sz="3600" dirty="0">
              <a:solidFill>
                <a:schemeClr val="bg1"/>
              </a:solidFill>
              <a:ea typeface="Calibri" panose="020F0502020204030204" pitchFamily="34" charset="0"/>
              <a:cs typeface="Arial" panose="020B0604020202020204" pitchFamily="34" charset="0"/>
            </a:endParaRPr>
          </a:p>
        </p:txBody>
      </p:sp>
      <p:sp>
        <p:nvSpPr>
          <p:cNvPr id="7171" name="Subtitle 2">
            <a:extLst>
              <a:ext uri="{FF2B5EF4-FFF2-40B4-BE49-F238E27FC236}">
                <a16:creationId xmlns:a16="http://schemas.microsoft.com/office/drawing/2014/main" id="{4CBFE987-1FA2-BBB4-4BFA-C30332381EE1}"/>
              </a:ext>
            </a:extLst>
          </p:cNvPr>
          <p:cNvSpPr>
            <a:spLocks noGrp="1"/>
          </p:cNvSpPr>
          <p:nvPr>
            <p:ph type="subTitle" idx="1"/>
          </p:nvPr>
        </p:nvSpPr>
        <p:spPr>
          <a:xfrm>
            <a:off x="228600" y="2286000"/>
            <a:ext cx="8915400" cy="2057400"/>
          </a:xfrm>
        </p:spPr>
        <p:txBody>
          <a:bodyPr/>
          <a:lstStyle/>
          <a:p>
            <a:pPr eaLnBrk="1" hangingPunct="1">
              <a:spcBef>
                <a:spcPts val="300"/>
              </a:spcBef>
              <a:defRPr/>
            </a:pPr>
            <a:r>
              <a:rPr lang="en-US" altLang="en-US" sz="2800" dirty="0">
                <a:solidFill>
                  <a:schemeClr val="accent5">
                    <a:lumMod val="20000"/>
                    <a:lumOff val="80000"/>
                  </a:schemeClr>
                </a:solidFill>
              </a:rPr>
              <a:t>Professor Godfred A. Bokpin</a:t>
            </a:r>
          </a:p>
          <a:p>
            <a:pPr eaLnBrk="1" hangingPunct="1">
              <a:spcBef>
                <a:spcPts val="300"/>
              </a:spcBef>
              <a:defRPr/>
            </a:pPr>
            <a:r>
              <a:rPr lang="en-US" altLang="en-US" sz="2800" dirty="0">
                <a:solidFill>
                  <a:schemeClr val="accent5">
                    <a:lumMod val="20000"/>
                    <a:lumOff val="80000"/>
                  </a:schemeClr>
                </a:solidFill>
              </a:rPr>
              <a:t>BSc Admin (Accounting), MPhil (Finance), PhD (Economics)</a:t>
            </a:r>
          </a:p>
          <a:p>
            <a:pPr eaLnBrk="1" hangingPunct="1">
              <a:spcBef>
                <a:spcPts val="300"/>
              </a:spcBef>
              <a:defRPr/>
            </a:pPr>
            <a:r>
              <a:rPr lang="en-US" altLang="en-US" sz="2800" dirty="0">
                <a:solidFill>
                  <a:schemeClr val="accent5">
                    <a:lumMod val="20000"/>
                    <a:lumOff val="80000"/>
                  </a:schemeClr>
                </a:solidFill>
              </a:rPr>
              <a:t>gabokpin@ug.edu.gh</a:t>
            </a:r>
          </a:p>
          <a:p>
            <a:pPr eaLnBrk="1" hangingPunct="1">
              <a:spcBef>
                <a:spcPts val="300"/>
              </a:spcBef>
              <a:defRPr/>
            </a:pPr>
            <a:endParaRPr lang="en-US" altLang="en-US" sz="2800" dirty="0">
              <a:solidFill>
                <a:schemeClr val="accent5">
                  <a:lumMod val="20000"/>
                  <a:lumOff val="8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8FEC-289F-1E20-5BB6-A6A22B98E455}"/>
              </a:ext>
            </a:extLst>
          </p:cNvPr>
          <p:cNvSpPr>
            <a:spLocks noGrp="1"/>
          </p:cNvSpPr>
          <p:nvPr>
            <p:ph type="title"/>
          </p:nvPr>
        </p:nvSpPr>
        <p:spPr>
          <a:xfrm>
            <a:off x="76200" y="246628"/>
            <a:ext cx="9067800" cy="1323439"/>
          </a:xfrm>
        </p:spPr>
        <p:txBody>
          <a:bodyPr/>
          <a:lstStyle/>
          <a:p>
            <a:r>
              <a:rPr lang="en-US" dirty="0"/>
              <a:t>Debt service Implications (IDEAS, 2024)</a:t>
            </a:r>
          </a:p>
        </p:txBody>
      </p:sp>
      <p:pic>
        <p:nvPicPr>
          <p:cNvPr id="5" name="Content Placeholder 4">
            <a:extLst>
              <a:ext uri="{FF2B5EF4-FFF2-40B4-BE49-F238E27FC236}">
                <a16:creationId xmlns:a16="http://schemas.microsoft.com/office/drawing/2014/main" id="{80A142CF-8B82-8192-0F9A-EF34DA5EC69E}"/>
              </a:ext>
            </a:extLst>
          </p:cNvPr>
          <p:cNvPicPr>
            <a:picLocks noGrp="1" noChangeAspect="1"/>
          </p:cNvPicPr>
          <p:nvPr>
            <p:ph idx="1"/>
          </p:nvPr>
        </p:nvPicPr>
        <p:blipFill>
          <a:blip r:embed="rId2"/>
          <a:stretch>
            <a:fillRect/>
          </a:stretch>
        </p:blipFill>
        <p:spPr>
          <a:xfrm>
            <a:off x="130629" y="1417638"/>
            <a:ext cx="9013372" cy="5165724"/>
          </a:xfrm>
        </p:spPr>
      </p:pic>
    </p:spTree>
    <p:extLst>
      <p:ext uri="{BB962C8B-B14F-4D97-AF65-F5344CB8AC3E}">
        <p14:creationId xmlns:p14="http://schemas.microsoft.com/office/powerpoint/2010/main" val="41366117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A342-880B-E463-24DB-676332968B11}"/>
              </a:ext>
            </a:extLst>
          </p:cNvPr>
          <p:cNvSpPr>
            <a:spLocks noGrp="1"/>
          </p:cNvSpPr>
          <p:nvPr>
            <p:ph type="title"/>
          </p:nvPr>
        </p:nvSpPr>
        <p:spPr>
          <a:xfrm>
            <a:off x="0" y="554404"/>
            <a:ext cx="9067800" cy="707886"/>
          </a:xfrm>
        </p:spPr>
        <p:txBody>
          <a:bodyPr/>
          <a:lstStyle/>
          <a:p>
            <a:pPr algn="ctr"/>
            <a:r>
              <a:rPr lang="en-US" dirty="0"/>
              <a:t>Africa; Net Creditor to the World</a:t>
            </a:r>
          </a:p>
        </p:txBody>
      </p:sp>
      <p:pic>
        <p:nvPicPr>
          <p:cNvPr id="4" name="Content Placeholder 3" descr="Developing countries lose $7.8 trillion to illicit financial flows in ten  years - GFI - Ghana Business News">
            <a:extLst>
              <a:ext uri="{FF2B5EF4-FFF2-40B4-BE49-F238E27FC236}">
                <a16:creationId xmlns:a16="http://schemas.microsoft.com/office/drawing/2014/main" id="{B14735B3-F4A2-CCD0-D59A-CB6E61F12C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1676400"/>
            <a:ext cx="8915400" cy="5029200"/>
          </a:xfrm>
          <a:prstGeom prst="rect">
            <a:avLst/>
          </a:prstGeom>
          <a:noFill/>
          <a:ln>
            <a:noFill/>
          </a:ln>
        </p:spPr>
      </p:pic>
    </p:spTree>
    <p:extLst>
      <p:ext uri="{BB962C8B-B14F-4D97-AF65-F5344CB8AC3E}">
        <p14:creationId xmlns:p14="http://schemas.microsoft.com/office/powerpoint/2010/main" val="258249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afik 7">
            <a:extLst>
              <a:ext uri="{FF2B5EF4-FFF2-40B4-BE49-F238E27FC236}">
                <a16:creationId xmlns:a16="http://schemas.microsoft.com/office/drawing/2014/main" id="{5BC7595E-76EB-C850-49BE-4C05A9436CC0}"/>
              </a:ext>
            </a:extLst>
          </p:cNvPr>
          <p:cNvSpPr/>
          <p:nvPr/>
        </p:nvSpPr>
        <p:spPr>
          <a:xfrm>
            <a:off x="1036638" y="1373188"/>
            <a:ext cx="6697662" cy="4502150"/>
          </a:xfrm>
          <a:custGeom>
            <a:avLst/>
            <a:gdLst>
              <a:gd name="connsiteX0" fmla="*/ 3907551 w 4211150"/>
              <a:gd name="connsiteY0" fmla="*/ 2301405 h 2830099"/>
              <a:gd name="connsiteX1" fmla="*/ 3670498 w 4211150"/>
              <a:gd name="connsiteY1" fmla="*/ 2538458 h 2830099"/>
              <a:gd name="connsiteX2" fmla="*/ 3433445 w 4211150"/>
              <a:gd name="connsiteY2" fmla="*/ 2301405 h 2830099"/>
              <a:gd name="connsiteX3" fmla="*/ 3670498 w 4211150"/>
              <a:gd name="connsiteY3" fmla="*/ 2064352 h 2830099"/>
              <a:gd name="connsiteX4" fmla="*/ 3907551 w 4211150"/>
              <a:gd name="connsiteY4" fmla="*/ 2301405 h 2830099"/>
              <a:gd name="connsiteX5" fmla="*/ 3860890 w 4211150"/>
              <a:gd name="connsiteY5" fmla="*/ 2301405 h 2830099"/>
              <a:gd name="connsiteX6" fmla="*/ 3670498 w 4211150"/>
              <a:gd name="connsiteY6" fmla="*/ 2491798 h 2830099"/>
              <a:gd name="connsiteX7" fmla="*/ 3480105 w 4211150"/>
              <a:gd name="connsiteY7" fmla="*/ 2301405 h 2830099"/>
              <a:gd name="connsiteX8" fmla="*/ 3670498 w 4211150"/>
              <a:gd name="connsiteY8" fmla="*/ 2111012 h 2830099"/>
              <a:gd name="connsiteX9" fmla="*/ 3860890 w 4211150"/>
              <a:gd name="connsiteY9" fmla="*/ 2301405 h 2830099"/>
              <a:gd name="connsiteX10" fmla="*/ 3801099 w 4211150"/>
              <a:gd name="connsiteY10" fmla="*/ 2301405 h 2830099"/>
              <a:gd name="connsiteX11" fmla="*/ 3670498 w 4211150"/>
              <a:gd name="connsiteY11" fmla="*/ 2431772 h 2830099"/>
              <a:gd name="connsiteX12" fmla="*/ 3539896 w 4211150"/>
              <a:gd name="connsiteY12" fmla="*/ 2301405 h 2830099"/>
              <a:gd name="connsiteX13" fmla="*/ 3670498 w 4211150"/>
              <a:gd name="connsiteY13" fmla="*/ 2170803 h 2830099"/>
              <a:gd name="connsiteX14" fmla="*/ 3801099 w 4211150"/>
              <a:gd name="connsiteY14" fmla="*/ 2301405 h 2830099"/>
              <a:gd name="connsiteX15" fmla="*/ 3712703 w 4211150"/>
              <a:gd name="connsiteY15" fmla="*/ 2301405 h 2830099"/>
              <a:gd name="connsiteX16" fmla="*/ 3670498 w 4211150"/>
              <a:gd name="connsiteY16" fmla="*/ 2343610 h 2830099"/>
              <a:gd name="connsiteX17" fmla="*/ 3628292 w 4211150"/>
              <a:gd name="connsiteY17" fmla="*/ 2301405 h 2830099"/>
              <a:gd name="connsiteX18" fmla="*/ 3670498 w 4211150"/>
              <a:gd name="connsiteY18" fmla="*/ 2259200 h 2830099"/>
              <a:gd name="connsiteX19" fmla="*/ 3712703 w 4211150"/>
              <a:gd name="connsiteY19" fmla="*/ 2301405 h 2830099"/>
              <a:gd name="connsiteX20" fmla="*/ 3751625 w 4211150"/>
              <a:gd name="connsiteY20" fmla="*/ 2301405 h 2830099"/>
              <a:gd name="connsiteX21" fmla="*/ 3670498 w 4211150"/>
              <a:gd name="connsiteY21" fmla="*/ 2382533 h 2830099"/>
              <a:gd name="connsiteX22" fmla="*/ 3589370 w 4211150"/>
              <a:gd name="connsiteY22" fmla="*/ 2301405 h 2830099"/>
              <a:gd name="connsiteX23" fmla="*/ 3670498 w 4211150"/>
              <a:gd name="connsiteY23" fmla="*/ 2220277 h 2830099"/>
              <a:gd name="connsiteX24" fmla="*/ 3751625 w 4211150"/>
              <a:gd name="connsiteY24" fmla="*/ 2301405 h 2830099"/>
              <a:gd name="connsiteX25" fmla="*/ 3787266 w 4211150"/>
              <a:gd name="connsiteY25" fmla="*/ 1070417 h 2830099"/>
              <a:gd name="connsiteX26" fmla="*/ 3007875 w 4211150"/>
              <a:gd name="connsiteY26" fmla="*/ 1849808 h 2830099"/>
              <a:gd name="connsiteX27" fmla="*/ 2228483 w 4211150"/>
              <a:gd name="connsiteY27" fmla="*/ 1070417 h 2830099"/>
              <a:gd name="connsiteX28" fmla="*/ 3007875 w 4211150"/>
              <a:gd name="connsiteY28" fmla="*/ 291026 h 2830099"/>
              <a:gd name="connsiteX29" fmla="*/ 3787266 w 4211150"/>
              <a:gd name="connsiteY29" fmla="*/ 1070417 h 2830099"/>
              <a:gd name="connsiteX30" fmla="*/ 3633451 w 4211150"/>
              <a:gd name="connsiteY30" fmla="*/ 1070417 h 2830099"/>
              <a:gd name="connsiteX31" fmla="*/ 3007875 w 4211150"/>
              <a:gd name="connsiteY31" fmla="*/ 1695994 h 2830099"/>
              <a:gd name="connsiteX32" fmla="*/ 2382298 w 4211150"/>
              <a:gd name="connsiteY32" fmla="*/ 1070417 h 2830099"/>
              <a:gd name="connsiteX33" fmla="*/ 3007875 w 4211150"/>
              <a:gd name="connsiteY33" fmla="*/ 444841 h 2830099"/>
              <a:gd name="connsiteX34" fmla="*/ 3633451 w 4211150"/>
              <a:gd name="connsiteY34" fmla="*/ 1070417 h 2830099"/>
              <a:gd name="connsiteX35" fmla="*/ 3436962 w 4211150"/>
              <a:gd name="connsiteY35" fmla="*/ 1070417 h 2830099"/>
              <a:gd name="connsiteX36" fmla="*/ 3008109 w 4211150"/>
              <a:gd name="connsiteY36" fmla="*/ 1499270 h 2830099"/>
              <a:gd name="connsiteX37" fmla="*/ 2579022 w 4211150"/>
              <a:gd name="connsiteY37" fmla="*/ 1070417 h 2830099"/>
              <a:gd name="connsiteX38" fmla="*/ 3008109 w 4211150"/>
              <a:gd name="connsiteY38" fmla="*/ 641565 h 2830099"/>
              <a:gd name="connsiteX39" fmla="*/ 3436962 w 4211150"/>
              <a:gd name="connsiteY39" fmla="*/ 1070417 h 2830099"/>
              <a:gd name="connsiteX40" fmla="*/ 3146917 w 4211150"/>
              <a:gd name="connsiteY40" fmla="*/ 1070417 h 2830099"/>
              <a:gd name="connsiteX41" fmla="*/ 3007875 w 4211150"/>
              <a:gd name="connsiteY41" fmla="*/ 1209460 h 2830099"/>
              <a:gd name="connsiteX42" fmla="*/ 2868831 w 4211150"/>
              <a:gd name="connsiteY42" fmla="*/ 1070417 h 2830099"/>
              <a:gd name="connsiteX43" fmla="*/ 3007875 w 4211150"/>
              <a:gd name="connsiteY43" fmla="*/ 931374 h 2830099"/>
              <a:gd name="connsiteX44" fmla="*/ 3146917 w 4211150"/>
              <a:gd name="connsiteY44" fmla="*/ 1070417 h 2830099"/>
              <a:gd name="connsiteX45" fmla="*/ 3274940 w 4211150"/>
              <a:gd name="connsiteY45" fmla="*/ 1070417 h 2830099"/>
              <a:gd name="connsiteX46" fmla="*/ 3008109 w 4211150"/>
              <a:gd name="connsiteY46" fmla="*/ 1337249 h 2830099"/>
              <a:gd name="connsiteX47" fmla="*/ 2741278 w 4211150"/>
              <a:gd name="connsiteY47" fmla="*/ 1070417 h 2830099"/>
              <a:gd name="connsiteX48" fmla="*/ 3008109 w 4211150"/>
              <a:gd name="connsiteY48" fmla="*/ 803586 h 2830099"/>
              <a:gd name="connsiteX49" fmla="*/ 3274940 w 4211150"/>
              <a:gd name="connsiteY49" fmla="*/ 1070417 h 2830099"/>
              <a:gd name="connsiteX50" fmla="*/ 1742185 w 4211150"/>
              <a:gd name="connsiteY50" fmla="*/ 484233 h 2830099"/>
              <a:gd name="connsiteX51" fmla="*/ 1267844 w 4211150"/>
              <a:gd name="connsiteY51" fmla="*/ 958573 h 2830099"/>
              <a:gd name="connsiteX52" fmla="*/ 793503 w 4211150"/>
              <a:gd name="connsiteY52" fmla="*/ 484233 h 2830099"/>
              <a:gd name="connsiteX53" fmla="*/ 1267844 w 4211150"/>
              <a:gd name="connsiteY53" fmla="*/ 9892 h 2830099"/>
              <a:gd name="connsiteX54" fmla="*/ 1742185 w 4211150"/>
              <a:gd name="connsiteY54" fmla="*/ 484233 h 2830099"/>
              <a:gd name="connsiteX55" fmla="*/ 1648630 w 4211150"/>
              <a:gd name="connsiteY55" fmla="*/ 484233 h 2830099"/>
              <a:gd name="connsiteX56" fmla="*/ 1267844 w 4211150"/>
              <a:gd name="connsiteY56" fmla="*/ 865018 h 2830099"/>
              <a:gd name="connsiteX57" fmla="*/ 887059 w 4211150"/>
              <a:gd name="connsiteY57" fmla="*/ 484233 h 2830099"/>
              <a:gd name="connsiteX58" fmla="*/ 1267844 w 4211150"/>
              <a:gd name="connsiteY58" fmla="*/ 103447 h 2830099"/>
              <a:gd name="connsiteX59" fmla="*/ 1648630 w 4211150"/>
              <a:gd name="connsiteY59" fmla="*/ 484233 h 2830099"/>
              <a:gd name="connsiteX60" fmla="*/ 1529048 w 4211150"/>
              <a:gd name="connsiteY60" fmla="*/ 484233 h 2830099"/>
              <a:gd name="connsiteX61" fmla="*/ 1268079 w 4211150"/>
              <a:gd name="connsiteY61" fmla="*/ 745202 h 2830099"/>
              <a:gd name="connsiteX62" fmla="*/ 1007109 w 4211150"/>
              <a:gd name="connsiteY62" fmla="*/ 484233 h 2830099"/>
              <a:gd name="connsiteX63" fmla="*/ 1268079 w 4211150"/>
              <a:gd name="connsiteY63" fmla="*/ 223263 h 2830099"/>
              <a:gd name="connsiteX64" fmla="*/ 1529048 w 4211150"/>
              <a:gd name="connsiteY64" fmla="*/ 484233 h 2830099"/>
              <a:gd name="connsiteX65" fmla="*/ 1352489 w 4211150"/>
              <a:gd name="connsiteY65" fmla="*/ 484233 h 2830099"/>
              <a:gd name="connsiteX66" fmla="*/ 1267844 w 4211150"/>
              <a:gd name="connsiteY66" fmla="*/ 568878 h 2830099"/>
              <a:gd name="connsiteX67" fmla="*/ 1183199 w 4211150"/>
              <a:gd name="connsiteY67" fmla="*/ 484233 h 2830099"/>
              <a:gd name="connsiteX68" fmla="*/ 1267844 w 4211150"/>
              <a:gd name="connsiteY68" fmla="*/ 399587 h 2830099"/>
              <a:gd name="connsiteX69" fmla="*/ 1352489 w 4211150"/>
              <a:gd name="connsiteY69" fmla="*/ 484233 h 2830099"/>
              <a:gd name="connsiteX70" fmla="*/ 1430334 w 4211150"/>
              <a:gd name="connsiteY70" fmla="*/ 484233 h 2830099"/>
              <a:gd name="connsiteX71" fmla="*/ 1267844 w 4211150"/>
              <a:gd name="connsiteY71" fmla="*/ 646723 h 2830099"/>
              <a:gd name="connsiteX72" fmla="*/ 1105588 w 4211150"/>
              <a:gd name="connsiteY72" fmla="*/ 484233 h 2830099"/>
              <a:gd name="connsiteX73" fmla="*/ 1267844 w 4211150"/>
              <a:gd name="connsiteY73" fmla="*/ 321742 h 2830099"/>
              <a:gd name="connsiteX74" fmla="*/ 1430334 w 4211150"/>
              <a:gd name="connsiteY74" fmla="*/ 484233 h 2830099"/>
              <a:gd name="connsiteX75" fmla="*/ 4202285 w 4211150"/>
              <a:gd name="connsiteY75" fmla="*/ 1147559 h 2830099"/>
              <a:gd name="connsiteX76" fmla="*/ 3727944 w 4211150"/>
              <a:gd name="connsiteY76" fmla="*/ 1621900 h 2830099"/>
              <a:gd name="connsiteX77" fmla="*/ 3253603 w 4211150"/>
              <a:gd name="connsiteY77" fmla="*/ 1147559 h 2830099"/>
              <a:gd name="connsiteX78" fmla="*/ 3727944 w 4211150"/>
              <a:gd name="connsiteY78" fmla="*/ 673218 h 2830099"/>
              <a:gd name="connsiteX79" fmla="*/ 4202285 w 4211150"/>
              <a:gd name="connsiteY79" fmla="*/ 1147559 h 2830099"/>
              <a:gd name="connsiteX80" fmla="*/ 4108729 w 4211150"/>
              <a:gd name="connsiteY80" fmla="*/ 1147559 h 2830099"/>
              <a:gd name="connsiteX81" fmla="*/ 3727944 w 4211150"/>
              <a:gd name="connsiteY81" fmla="*/ 1528345 h 2830099"/>
              <a:gd name="connsiteX82" fmla="*/ 3347158 w 4211150"/>
              <a:gd name="connsiteY82" fmla="*/ 1147559 h 2830099"/>
              <a:gd name="connsiteX83" fmla="*/ 3727944 w 4211150"/>
              <a:gd name="connsiteY83" fmla="*/ 766774 h 2830099"/>
              <a:gd name="connsiteX84" fmla="*/ 4108729 w 4211150"/>
              <a:gd name="connsiteY84" fmla="*/ 1147559 h 2830099"/>
              <a:gd name="connsiteX85" fmla="*/ 3989148 w 4211150"/>
              <a:gd name="connsiteY85" fmla="*/ 1147559 h 2830099"/>
              <a:gd name="connsiteX86" fmla="*/ 3728178 w 4211150"/>
              <a:gd name="connsiteY86" fmla="*/ 1408529 h 2830099"/>
              <a:gd name="connsiteX87" fmla="*/ 3467209 w 4211150"/>
              <a:gd name="connsiteY87" fmla="*/ 1147559 h 2830099"/>
              <a:gd name="connsiteX88" fmla="*/ 3728178 w 4211150"/>
              <a:gd name="connsiteY88" fmla="*/ 886590 h 2830099"/>
              <a:gd name="connsiteX89" fmla="*/ 3989148 w 4211150"/>
              <a:gd name="connsiteY89" fmla="*/ 1147559 h 2830099"/>
              <a:gd name="connsiteX90" fmla="*/ 3812589 w 4211150"/>
              <a:gd name="connsiteY90" fmla="*/ 1147559 h 2830099"/>
              <a:gd name="connsiteX91" fmla="*/ 3727944 w 4211150"/>
              <a:gd name="connsiteY91" fmla="*/ 1232204 h 2830099"/>
              <a:gd name="connsiteX92" fmla="*/ 3643299 w 4211150"/>
              <a:gd name="connsiteY92" fmla="*/ 1147559 h 2830099"/>
              <a:gd name="connsiteX93" fmla="*/ 3727944 w 4211150"/>
              <a:gd name="connsiteY93" fmla="*/ 1062914 h 2830099"/>
              <a:gd name="connsiteX94" fmla="*/ 3812589 w 4211150"/>
              <a:gd name="connsiteY94" fmla="*/ 1147559 h 2830099"/>
              <a:gd name="connsiteX95" fmla="*/ 3890434 w 4211150"/>
              <a:gd name="connsiteY95" fmla="*/ 1147559 h 2830099"/>
              <a:gd name="connsiteX96" fmla="*/ 3727944 w 4211150"/>
              <a:gd name="connsiteY96" fmla="*/ 1310049 h 2830099"/>
              <a:gd name="connsiteX97" fmla="*/ 3565453 w 4211150"/>
              <a:gd name="connsiteY97" fmla="*/ 1147559 h 2830099"/>
              <a:gd name="connsiteX98" fmla="*/ 3727944 w 4211150"/>
              <a:gd name="connsiteY98" fmla="*/ 985069 h 2830099"/>
              <a:gd name="connsiteX99" fmla="*/ 3890434 w 4211150"/>
              <a:gd name="connsiteY99" fmla="*/ 1147559 h 2830099"/>
              <a:gd name="connsiteX100" fmla="*/ 3659477 w 4211150"/>
              <a:gd name="connsiteY100" fmla="*/ 1956025 h 2830099"/>
              <a:gd name="connsiteX101" fmla="*/ 3368026 w 4211150"/>
              <a:gd name="connsiteY101" fmla="*/ 2247476 h 2830099"/>
              <a:gd name="connsiteX102" fmla="*/ 3076575 w 4211150"/>
              <a:gd name="connsiteY102" fmla="*/ 1956025 h 2830099"/>
              <a:gd name="connsiteX103" fmla="*/ 3368026 w 4211150"/>
              <a:gd name="connsiteY103" fmla="*/ 1664574 h 2830099"/>
              <a:gd name="connsiteX104" fmla="*/ 3659477 w 4211150"/>
              <a:gd name="connsiteY104" fmla="*/ 1956025 h 2830099"/>
              <a:gd name="connsiteX105" fmla="*/ 3601797 w 4211150"/>
              <a:gd name="connsiteY105" fmla="*/ 1956025 h 2830099"/>
              <a:gd name="connsiteX106" fmla="*/ 3367792 w 4211150"/>
              <a:gd name="connsiteY106" fmla="*/ 2190030 h 2830099"/>
              <a:gd name="connsiteX107" fmla="*/ 3133787 w 4211150"/>
              <a:gd name="connsiteY107" fmla="*/ 1956025 h 2830099"/>
              <a:gd name="connsiteX108" fmla="*/ 3367792 w 4211150"/>
              <a:gd name="connsiteY108" fmla="*/ 1722020 h 2830099"/>
              <a:gd name="connsiteX109" fmla="*/ 3601797 w 4211150"/>
              <a:gd name="connsiteY109" fmla="*/ 1956025 h 2830099"/>
              <a:gd name="connsiteX110" fmla="*/ 3528407 w 4211150"/>
              <a:gd name="connsiteY110" fmla="*/ 1956025 h 2830099"/>
              <a:gd name="connsiteX111" fmla="*/ 3368026 w 4211150"/>
              <a:gd name="connsiteY111" fmla="*/ 2116405 h 2830099"/>
              <a:gd name="connsiteX112" fmla="*/ 3207646 w 4211150"/>
              <a:gd name="connsiteY112" fmla="*/ 1956025 h 2830099"/>
              <a:gd name="connsiteX113" fmla="*/ 3368026 w 4211150"/>
              <a:gd name="connsiteY113" fmla="*/ 1795645 h 2830099"/>
              <a:gd name="connsiteX114" fmla="*/ 3528407 w 4211150"/>
              <a:gd name="connsiteY114" fmla="*/ 1956025 h 2830099"/>
              <a:gd name="connsiteX115" fmla="*/ 3419845 w 4211150"/>
              <a:gd name="connsiteY115" fmla="*/ 1956025 h 2830099"/>
              <a:gd name="connsiteX116" fmla="*/ 3367792 w 4211150"/>
              <a:gd name="connsiteY116" fmla="*/ 2008078 h 2830099"/>
              <a:gd name="connsiteX117" fmla="*/ 3315739 w 4211150"/>
              <a:gd name="connsiteY117" fmla="*/ 1956025 h 2830099"/>
              <a:gd name="connsiteX118" fmla="*/ 3367792 w 4211150"/>
              <a:gd name="connsiteY118" fmla="*/ 1903972 h 2830099"/>
              <a:gd name="connsiteX119" fmla="*/ 3419845 w 4211150"/>
              <a:gd name="connsiteY119" fmla="*/ 1956025 h 2830099"/>
              <a:gd name="connsiteX120" fmla="*/ 3467678 w 4211150"/>
              <a:gd name="connsiteY120" fmla="*/ 1956025 h 2830099"/>
              <a:gd name="connsiteX121" fmla="*/ 3367792 w 4211150"/>
              <a:gd name="connsiteY121" fmla="*/ 2055911 h 2830099"/>
              <a:gd name="connsiteX122" fmla="*/ 3267906 w 4211150"/>
              <a:gd name="connsiteY122" fmla="*/ 1956025 h 2830099"/>
              <a:gd name="connsiteX123" fmla="*/ 3367792 w 4211150"/>
              <a:gd name="connsiteY123" fmla="*/ 1856139 h 2830099"/>
              <a:gd name="connsiteX124" fmla="*/ 3467678 w 4211150"/>
              <a:gd name="connsiteY124" fmla="*/ 1956025 h 2830099"/>
              <a:gd name="connsiteX125" fmla="*/ 2579960 w 4211150"/>
              <a:gd name="connsiteY125" fmla="*/ 1190702 h 2830099"/>
              <a:gd name="connsiteX126" fmla="*/ 2105619 w 4211150"/>
              <a:gd name="connsiteY126" fmla="*/ 1665043 h 2830099"/>
              <a:gd name="connsiteX127" fmla="*/ 1631279 w 4211150"/>
              <a:gd name="connsiteY127" fmla="*/ 1190702 h 2830099"/>
              <a:gd name="connsiteX128" fmla="*/ 2105619 w 4211150"/>
              <a:gd name="connsiteY128" fmla="*/ 716362 h 2830099"/>
              <a:gd name="connsiteX129" fmla="*/ 2579960 w 4211150"/>
              <a:gd name="connsiteY129" fmla="*/ 1190702 h 2830099"/>
              <a:gd name="connsiteX130" fmla="*/ 2486405 w 4211150"/>
              <a:gd name="connsiteY130" fmla="*/ 1190702 h 2830099"/>
              <a:gd name="connsiteX131" fmla="*/ 2105619 w 4211150"/>
              <a:gd name="connsiteY131" fmla="*/ 1571488 h 2830099"/>
              <a:gd name="connsiteX132" fmla="*/ 1724834 w 4211150"/>
              <a:gd name="connsiteY132" fmla="*/ 1190702 h 2830099"/>
              <a:gd name="connsiteX133" fmla="*/ 2105619 w 4211150"/>
              <a:gd name="connsiteY133" fmla="*/ 809917 h 2830099"/>
              <a:gd name="connsiteX134" fmla="*/ 2486405 w 4211150"/>
              <a:gd name="connsiteY134" fmla="*/ 1190702 h 2830099"/>
              <a:gd name="connsiteX135" fmla="*/ 2366589 w 4211150"/>
              <a:gd name="connsiteY135" fmla="*/ 1190702 h 2830099"/>
              <a:gd name="connsiteX136" fmla="*/ 2105619 w 4211150"/>
              <a:gd name="connsiteY136" fmla="*/ 1451672 h 2830099"/>
              <a:gd name="connsiteX137" fmla="*/ 1844650 w 4211150"/>
              <a:gd name="connsiteY137" fmla="*/ 1190702 h 2830099"/>
              <a:gd name="connsiteX138" fmla="*/ 2105619 w 4211150"/>
              <a:gd name="connsiteY138" fmla="*/ 929733 h 2830099"/>
              <a:gd name="connsiteX139" fmla="*/ 2366589 w 4211150"/>
              <a:gd name="connsiteY139" fmla="*/ 1190702 h 2830099"/>
              <a:gd name="connsiteX140" fmla="*/ 2190264 w 4211150"/>
              <a:gd name="connsiteY140" fmla="*/ 1190702 h 2830099"/>
              <a:gd name="connsiteX141" fmla="*/ 2105619 w 4211150"/>
              <a:gd name="connsiteY141" fmla="*/ 1275347 h 2830099"/>
              <a:gd name="connsiteX142" fmla="*/ 2020974 w 4211150"/>
              <a:gd name="connsiteY142" fmla="*/ 1190702 h 2830099"/>
              <a:gd name="connsiteX143" fmla="*/ 2105619 w 4211150"/>
              <a:gd name="connsiteY143" fmla="*/ 1106057 h 2830099"/>
              <a:gd name="connsiteX144" fmla="*/ 2190264 w 4211150"/>
              <a:gd name="connsiteY144" fmla="*/ 1190702 h 2830099"/>
              <a:gd name="connsiteX145" fmla="*/ 2268110 w 4211150"/>
              <a:gd name="connsiteY145" fmla="*/ 1190702 h 2830099"/>
              <a:gd name="connsiteX146" fmla="*/ 2105619 w 4211150"/>
              <a:gd name="connsiteY146" fmla="*/ 1353193 h 2830099"/>
              <a:gd name="connsiteX147" fmla="*/ 1943129 w 4211150"/>
              <a:gd name="connsiteY147" fmla="*/ 1190702 h 2830099"/>
              <a:gd name="connsiteX148" fmla="*/ 2105619 w 4211150"/>
              <a:gd name="connsiteY148" fmla="*/ 1028212 h 2830099"/>
              <a:gd name="connsiteX149" fmla="*/ 2268110 w 4211150"/>
              <a:gd name="connsiteY149" fmla="*/ 1190702 h 2830099"/>
              <a:gd name="connsiteX150" fmla="*/ 2670935 w 4211150"/>
              <a:gd name="connsiteY150" fmla="*/ 1975486 h 2830099"/>
              <a:gd name="connsiteX151" fmla="*/ 2196595 w 4211150"/>
              <a:gd name="connsiteY151" fmla="*/ 2449827 h 2830099"/>
              <a:gd name="connsiteX152" fmla="*/ 1722254 w 4211150"/>
              <a:gd name="connsiteY152" fmla="*/ 1975486 h 2830099"/>
              <a:gd name="connsiteX153" fmla="*/ 2196595 w 4211150"/>
              <a:gd name="connsiteY153" fmla="*/ 1501146 h 2830099"/>
              <a:gd name="connsiteX154" fmla="*/ 2670935 w 4211150"/>
              <a:gd name="connsiteY154" fmla="*/ 1975486 h 2830099"/>
              <a:gd name="connsiteX155" fmla="*/ 2577381 w 4211150"/>
              <a:gd name="connsiteY155" fmla="*/ 1975486 h 2830099"/>
              <a:gd name="connsiteX156" fmla="*/ 2196595 w 4211150"/>
              <a:gd name="connsiteY156" fmla="*/ 2356272 h 2830099"/>
              <a:gd name="connsiteX157" fmla="*/ 1815809 w 4211150"/>
              <a:gd name="connsiteY157" fmla="*/ 1975486 h 2830099"/>
              <a:gd name="connsiteX158" fmla="*/ 2196595 w 4211150"/>
              <a:gd name="connsiteY158" fmla="*/ 1594701 h 2830099"/>
              <a:gd name="connsiteX159" fmla="*/ 2577381 w 4211150"/>
              <a:gd name="connsiteY159" fmla="*/ 1975486 h 2830099"/>
              <a:gd name="connsiteX160" fmla="*/ 2457799 w 4211150"/>
              <a:gd name="connsiteY160" fmla="*/ 1975486 h 2830099"/>
              <a:gd name="connsiteX161" fmla="*/ 2196830 w 4211150"/>
              <a:gd name="connsiteY161" fmla="*/ 2236456 h 2830099"/>
              <a:gd name="connsiteX162" fmla="*/ 1935860 w 4211150"/>
              <a:gd name="connsiteY162" fmla="*/ 1975486 h 2830099"/>
              <a:gd name="connsiteX163" fmla="*/ 2196830 w 4211150"/>
              <a:gd name="connsiteY163" fmla="*/ 1714517 h 2830099"/>
              <a:gd name="connsiteX164" fmla="*/ 2457799 w 4211150"/>
              <a:gd name="connsiteY164" fmla="*/ 1975486 h 2830099"/>
              <a:gd name="connsiteX165" fmla="*/ 2281240 w 4211150"/>
              <a:gd name="connsiteY165" fmla="*/ 1975486 h 2830099"/>
              <a:gd name="connsiteX166" fmla="*/ 2196595 w 4211150"/>
              <a:gd name="connsiteY166" fmla="*/ 2060131 h 2830099"/>
              <a:gd name="connsiteX167" fmla="*/ 2111950 w 4211150"/>
              <a:gd name="connsiteY167" fmla="*/ 1975486 h 2830099"/>
              <a:gd name="connsiteX168" fmla="*/ 2196595 w 4211150"/>
              <a:gd name="connsiteY168" fmla="*/ 1890841 h 2830099"/>
              <a:gd name="connsiteX169" fmla="*/ 2281240 w 4211150"/>
              <a:gd name="connsiteY169" fmla="*/ 1975486 h 2830099"/>
              <a:gd name="connsiteX170" fmla="*/ 2359085 w 4211150"/>
              <a:gd name="connsiteY170" fmla="*/ 1975486 h 2830099"/>
              <a:gd name="connsiteX171" fmla="*/ 2196595 w 4211150"/>
              <a:gd name="connsiteY171" fmla="*/ 2137977 h 2830099"/>
              <a:gd name="connsiteX172" fmla="*/ 2034105 w 4211150"/>
              <a:gd name="connsiteY172" fmla="*/ 1975486 h 2830099"/>
              <a:gd name="connsiteX173" fmla="*/ 2196595 w 4211150"/>
              <a:gd name="connsiteY173" fmla="*/ 1812996 h 2830099"/>
              <a:gd name="connsiteX174" fmla="*/ 2359085 w 4211150"/>
              <a:gd name="connsiteY174" fmla="*/ 1975486 h 2830099"/>
              <a:gd name="connsiteX175" fmla="*/ 1097147 w 4211150"/>
              <a:gd name="connsiteY175" fmla="*/ 1806900 h 2830099"/>
              <a:gd name="connsiteX176" fmla="*/ 835709 w 4211150"/>
              <a:gd name="connsiteY176" fmla="*/ 2068338 h 2830099"/>
              <a:gd name="connsiteX177" fmla="*/ 574270 w 4211150"/>
              <a:gd name="connsiteY177" fmla="*/ 1806900 h 2830099"/>
              <a:gd name="connsiteX178" fmla="*/ 835709 w 4211150"/>
              <a:gd name="connsiteY178" fmla="*/ 1545461 h 2830099"/>
              <a:gd name="connsiteX179" fmla="*/ 1097147 w 4211150"/>
              <a:gd name="connsiteY179" fmla="*/ 1806900 h 2830099"/>
              <a:gd name="connsiteX180" fmla="*/ 1045328 w 4211150"/>
              <a:gd name="connsiteY180" fmla="*/ 1806900 h 2830099"/>
              <a:gd name="connsiteX181" fmla="*/ 835474 w 4211150"/>
              <a:gd name="connsiteY181" fmla="*/ 2016754 h 2830099"/>
              <a:gd name="connsiteX182" fmla="*/ 625620 w 4211150"/>
              <a:gd name="connsiteY182" fmla="*/ 1806900 h 2830099"/>
              <a:gd name="connsiteX183" fmla="*/ 835474 w 4211150"/>
              <a:gd name="connsiteY183" fmla="*/ 1597046 h 2830099"/>
              <a:gd name="connsiteX184" fmla="*/ 1045328 w 4211150"/>
              <a:gd name="connsiteY184" fmla="*/ 1806900 h 2830099"/>
              <a:gd name="connsiteX185" fmla="*/ 979441 w 4211150"/>
              <a:gd name="connsiteY185" fmla="*/ 1806900 h 2830099"/>
              <a:gd name="connsiteX186" fmla="*/ 835474 w 4211150"/>
              <a:gd name="connsiteY186" fmla="*/ 1950867 h 2830099"/>
              <a:gd name="connsiteX187" fmla="*/ 691507 w 4211150"/>
              <a:gd name="connsiteY187" fmla="*/ 1806900 h 2830099"/>
              <a:gd name="connsiteX188" fmla="*/ 835474 w 4211150"/>
              <a:gd name="connsiteY188" fmla="*/ 1662933 h 2830099"/>
              <a:gd name="connsiteX189" fmla="*/ 979441 w 4211150"/>
              <a:gd name="connsiteY189" fmla="*/ 1806900 h 2830099"/>
              <a:gd name="connsiteX190" fmla="*/ 882135 w 4211150"/>
              <a:gd name="connsiteY190" fmla="*/ 1806900 h 2830099"/>
              <a:gd name="connsiteX191" fmla="*/ 835474 w 4211150"/>
              <a:gd name="connsiteY191" fmla="*/ 1853560 h 2830099"/>
              <a:gd name="connsiteX192" fmla="*/ 788814 w 4211150"/>
              <a:gd name="connsiteY192" fmla="*/ 1806900 h 2830099"/>
              <a:gd name="connsiteX193" fmla="*/ 835474 w 4211150"/>
              <a:gd name="connsiteY193" fmla="*/ 1760239 h 2830099"/>
              <a:gd name="connsiteX194" fmla="*/ 882135 w 4211150"/>
              <a:gd name="connsiteY194" fmla="*/ 1806900 h 2830099"/>
              <a:gd name="connsiteX195" fmla="*/ 925043 w 4211150"/>
              <a:gd name="connsiteY195" fmla="*/ 1806900 h 2830099"/>
              <a:gd name="connsiteX196" fmla="*/ 835474 w 4211150"/>
              <a:gd name="connsiteY196" fmla="*/ 1896469 h 2830099"/>
              <a:gd name="connsiteX197" fmla="*/ 745905 w 4211150"/>
              <a:gd name="connsiteY197" fmla="*/ 1806900 h 2830099"/>
              <a:gd name="connsiteX198" fmla="*/ 835474 w 4211150"/>
              <a:gd name="connsiteY198" fmla="*/ 1717331 h 2830099"/>
              <a:gd name="connsiteX199" fmla="*/ 925043 w 4211150"/>
              <a:gd name="connsiteY199" fmla="*/ 1806900 h 2830099"/>
              <a:gd name="connsiteX200" fmla="*/ 1630341 w 4211150"/>
              <a:gd name="connsiteY200" fmla="*/ 2301405 h 2830099"/>
              <a:gd name="connsiteX201" fmla="*/ 1180151 w 4211150"/>
              <a:gd name="connsiteY201" fmla="*/ 2751595 h 2830099"/>
              <a:gd name="connsiteX202" fmla="*/ 729961 w 4211150"/>
              <a:gd name="connsiteY202" fmla="*/ 2301405 h 2830099"/>
              <a:gd name="connsiteX203" fmla="*/ 1180151 w 4211150"/>
              <a:gd name="connsiteY203" fmla="*/ 1851215 h 2830099"/>
              <a:gd name="connsiteX204" fmla="*/ 1630341 w 4211150"/>
              <a:gd name="connsiteY204" fmla="*/ 2301405 h 2830099"/>
              <a:gd name="connsiteX205" fmla="*/ 1541475 w 4211150"/>
              <a:gd name="connsiteY205" fmla="*/ 2301405 h 2830099"/>
              <a:gd name="connsiteX206" fmla="*/ 1180151 w 4211150"/>
              <a:gd name="connsiteY206" fmla="*/ 2662729 h 2830099"/>
              <a:gd name="connsiteX207" fmla="*/ 818827 w 4211150"/>
              <a:gd name="connsiteY207" fmla="*/ 2301405 h 2830099"/>
              <a:gd name="connsiteX208" fmla="*/ 1180151 w 4211150"/>
              <a:gd name="connsiteY208" fmla="*/ 1940081 h 2830099"/>
              <a:gd name="connsiteX209" fmla="*/ 1541475 w 4211150"/>
              <a:gd name="connsiteY209" fmla="*/ 2301405 h 2830099"/>
              <a:gd name="connsiteX210" fmla="*/ 1427990 w 4211150"/>
              <a:gd name="connsiteY210" fmla="*/ 2301405 h 2830099"/>
              <a:gd name="connsiteX211" fmla="*/ 1180151 w 4211150"/>
              <a:gd name="connsiteY211" fmla="*/ 2549244 h 2830099"/>
              <a:gd name="connsiteX212" fmla="*/ 932312 w 4211150"/>
              <a:gd name="connsiteY212" fmla="*/ 2301405 h 2830099"/>
              <a:gd name="connsiteX213" fmla="*/ 1180151 w 4211150"/>
              <a:gd name="connsiteY213" fmla="*/ 2053566 h 2830099"/>
              <a:gd name="connsiteX214" fmla="*/ 1427990 w 4211150"/>
              <a:gd name="connsiteY214" fmla="*/ 2301405 h 2830099"/>
              <a:gd name="connsiteX215" fmla="*/ 1260575 w 4211150"/>
              <a:gd name="connsiteY215" fmla="*/ 2301405 h 2830099"/>
              <a:gd name="connsiteX216" fmla="*/ 1180385 w 4211150"/>
              <a:gd name="connsiteY216" fmla="*/ 2381595 h 2830099"/>
              <a:gd name="connsiteX217" fmla="*/ 1099961 w 4211150"/>
              <a:gd name="connsiteY217" fmla="*/ 2301405 h 2830099"/>
              <a:gd name="connsiteX218" fmla="*/ 1180385 w 4211150"/>
              <a:gd name="connsiteY218" fmla="*/ 2221215 h 2830099"/>
              <a:gd name="connsiteX219" fmla="*/ 1260575 w 4211150"/>
              <a:gd name="connsiteY219" fmla="*/ 2301405 h 2830099"/>
              <a:gd name="connsiteX220" fmla="*/ 1334435 w 4211150"/>
              <a:gd name="connsiteY220" fmla="*/ 2301405 h 2830099"/>
              <a:gd name="connsiteX221" fmla="*/ 1180385 w 4211150"/>
              <a:gd name="connsiteY221" fmla="*/ 2455455 h 2830099"/>
              <a:gd name="connsiteX222" fmla="*/ 1026336 w 4211150"/>
              <a:gd name="connsiteY222" fmla="*/ 2301405 h 2830099"/>
              <a:gd name="connsiteX223" fmla="*/ 1180385 w 4211150"/>
              <a:gd name="connsiteY223" fmla="*/ 2147356 h 2830099"/>
              <a:gd name="connsiteX224" fmla="*/ 1334435 w 4211150"/>
              <a:gd name="connsiteY224" fmla="*/ 2301405 h 2830099"/>
              <a:gd name="connsiteX225" fmla="*/ 1137946 w 4211150"/>
              <a:gd name="connsiteY225" fmla="*/ 1021412 h 2830099"/>
              <a:gd name="connsiteX226" fmla="*/ 573801 w 4211150"/>
              <a:gd name="connsiteY226" fmla="*/ 1585556 h 2830099"/>
              <a:gd name="connsiteX227" fmla="*/ 9892 w 4211150"/>
              <a:gd name="connsiteY227" fmla="*/ 1021412 h 2830099"/>
              <a:gd name="connsiteX228" fmla="*/ 574036 w 4211150"/>
              <a:gd name="connsiteY228" fmla="*/ 457268 h 2830099"/>
              <a:gd name="connsiteX229" fmla="*/ 1137946 w 4211150"/>
              <a:gd name="connsiteY229" fmla="*/ 1021412 h 2830099"/>
              <a:gd name="connsiteX230" fmla="*/ 1026805 w 4211150"/>
              <a:gd name="connsiteY230" fmla="*/ 1021412 h 2830099"/>
              <a:gd name="connsiteX231" fmla="*/ 574036 w 4211150"/>
              <a:gd name="connsiteY231" fmla="*/ 1474181 h 2830099"/>
              <a:gd name="connsiteX232" fmla="*/ 121267 w 4211150"/>
              <a:gd name="connsiteY232" fmla="*/ 1021412 h 2830099"/>
              <a:gd name="connsiteX233" fmla="*/ 574036 w 4211150"/>
              <a:gd name="connsiteY233" fmla="*/ 568643 h 2830099"/>
              <a:gd name="connsiteX234" fmla="*/ 1026805 w 4211150"/>
              <a:gd name="connsiteY234" fmla="*/ 1021412 h 2830099"/>
              <a:gd name="connsiteX235" fmla="*/ 884479 w 4211150"/>
              <a:gd name="connsiteY235" fmla="*/ 1021412 h 2830099"/>
              <a:gd name="connsiteX236" fmla="*/ 574036 w 4211150"/>
              <a:gd name="connsiteY236" fmla="*/ 1331856 h 2830099"/>
              <a:gd name="connsiteX237" fmla="*/ 263593 w 4211150"/>
              <a:gd name="connsiteY237" fmla="*/ 1021412 h 2830099"/>
              <a:gd name="connsiteX238" fmla="*/ 574036 w 4211150"/>
              <a:gd name="connsiteY238" fmla="*/ 710969 h 2830099"/>
              <a:gd name="connsiteX239" fmla="*/ 884479 w 4211150"/>
              <a:gd name="connsiteY239" fmla="*/ 1021412 h 2830099"/>
              <a:gd name="connsiteX240" fmla="*/ 674625 w 4211150"/>
              <a:gd name="connsiteY240" fmla="*/ 1021412 h 2830099"/>
              <a:gd name="connsiteX241" fmla="*/ 574036 w 4211150"/>
              <a:gd name="connsiteY241" fmla="*/ 1122001 h 2830099"/>
              <a:gd name="connsiteX242" fmla="*/ 473447 w 4211150"/>
              <a:gd name="connsiteY242" fmla="*/ 1021412 h 2830099"/>
              <a:gd name="connsiteX243" fmla="*/ 574036 w 4211150"/>
              <a:gd name="connsiteY243" fmla="*/ 920823 h 2830099"/>
              <a:gd name="connsiteX244" fmla="*/ 674625 w 4211150"/>
              <a:gd name="connsiteY244" fmla="*/ 1021412 h 2830099"/>
              <a:gd name="connsiteX245" fmla="*/ 767242 w 4211150"/>
              <a:gd name="connsiteY245" fmla="*/ 1021412 h 2830099"/>
              <a:gd name="connsiteX246" fmla="*/ 574036 w 4211150"/>
              <a:gd name="connsiteY246" fmla="*/ 1214619 h 2830099"/>
              <a:gd name="connsiteX247" fmla="*/ 380829 w 4211150"/>
              <a:gd name="connsiteY247" fmla="*/ 1021412 h 2830099"/>
              <a:gd name="connsiteX248" fmla="*/ 574036 w 4211150"/>
              <a:gd name="connsiteY248" fmla="*/ 828206 h 2830099"/>
              <a:gd name="connsiteX249" fmla="*/ 767242 w 4211150"/>
              <a:gd name="connsiteY249" fmla="*/ 1021412 h 2830099"/>
              <a:gd name="connsiteX250" fmla="*/ 1533503 w 4211150"/>
              <a:gd name="connsiteY250" fmla="*/ 2783718 h 2830099"/>
              <a:gd name="connsiteX251" fmla="*/ 1495987 w 4211150"/>
              <a:gd name="connsiteY251" fmla="*/ 2821234 h 2830099"/>
              <a:gd name="connsiteX252" fmla="*/ 1458471 w 4211150"/>
              <a:gd name="connsiteY252" fmla="*/ 2783718 h 2830099"/>
              <a:gd name="connsiteX253" fmla="*/ 1495987 w 4211150"/>
              <a:gd name="connsiteY253" fmla="*/ 2746202 h 2830099"/>
              <a:gd name="connsiteX254" fmla="*/ 1533503 w 4211150"/>
              <a:gd name="connsiteY254" fmla="*/ 2783718 h 2830099"/>
              <a:gd name="connsiteX255" fmla="*/ 1526000 w 4211150"/>
              <a:gd name="connsiteY255" fmla="*/ 2783718 h 2830099"/>
              <a:gd name="connsiteX256" fmla="*/ 1495753 w 4211150"/>
              <a:gd name="connsiteY256" fmla="*/ 2813965 h 2830099"/>
              <a:gd name="connsiteX257" fmla="*/ 1465505 w 4211150"/>
              <a:gd name="connsiteY257" fmla="*/ 2783718 h 2830099"/>
              <a:gd name="connsiteX258" fmla="*/ 1495753 w 4211150"/>
              <a:gd name="connsiteY258" fmla="*/ 2753471 h 2830099"/>
              <a:gd name="connsiteX259" fmla="*/ 1526000 w 4211150"/>
              <a:gd name="connsiteY259" fmla="*/ 2783718 h 2830099"/>
              <a:gd name="connsiteX260" fmla="*/ 1516621 w 4211150"/>
              <a:gd name="connsiteY260" fmla="*/ 2783718 h 2830099"/>
              <a:gd name="connsiteX261" fmla="*/ 1495987 w 4211150"/>
              <a:gd name="connsiteY261" fmla="*/ 2804351 h 2830099"/>
              <a:gd name="connsiteX262" fmla="*/ 1475353 w 4211150"/>
              <a:gd name="connsiteY262" fmla="*/ 2783718 h 2830099"/>
              <a:gd name="connsiteX263" fmla="*/ 1495987 w 4211150"/>
              <a:gd name="connsiteY263" fmla="*/ 2763084 h 2830099"/>
              <a:gd name="connsiteX264" fmla="*/ 1516621 w 4211150"/>
              <a:gd name="connsiteY264" fmla="*/ 2783718 h 2830099"/>
              <a:gd name="connsiteX265" fmla="*/ 3918805 w 4211150"/>
              <a:gd name="connsiteY265" fmla="*/ 2036684 h 2830099"/>
              <a:gd name="connsiteX266" fmla="*/ 3799458 w 4211150"/>
              <a:gd name="connsiteY266" fmla="*/ 2156031 h 2830099"/>
              <a:gd name="connsiteX267" fmla="*/ 3680111 w 4211150"/>
              <a:gd name="connsiteY267" fmla="*/ 2036684 h 2830099"/>
              <a:gd name="connsiteX268" fmla="*/ 3799458 w 4211150"/>
              <a:gd name="connsiteY268" fmla="*/ 1917337 h 2830099"/>
              <a:gd name="connsiteX269" fmla="*/ 3918805 w 4211150"/>
              <a:gd name="connsiteY269" fmla="*/ 2036684 h 2830099"/>
              <a:gd name="connsiteX270" fmla="*/ 3895358 w 4211150"/>
              <a:gd name="connsiteY270" fmla="*/ 2036684 h 2830099"/>
              <a:gd name="connsiteX271" fmla="*/ 3799458 w 4211150"/>
              <a:gd name="connsiteY271" fmla="*/ 2132584 h 2830099"/>
              <a:gd name="connsiteX272" fmla="*/ 3703558 w 4211150"/>
              <a:gd name="connsiteY272" fmla="*/ 2036684 h 2830099"/>
              <a:gd name="connsiteX273" fmla="*/ 3799458 w 4211150"/>
              <a:gd name="connsiteY273" fmla="*/ 1940784 h 2830099"/>
              <a:gd name="connsiteX274" fmla="*/ 3895358 w 4211150"/>
              <a:gd name="connsiteY274" fmla="*/ 2036684 h 2830099"/>
              <a:gd name="connsiteX275" fmla="*/ 3865111 w 4211150"/>
              <a:gd name="connsiteY275" fmla="*/ 2036684 h 2830099"/>
              <a:gd name="connsiteX276" fmla="*/ 3799458 w 4211150"/>
              <a:gd name="connsiteY276" fmla="*/ 2102337 h 2830099"/>
              <a:gd name="connsiteX277" fmla="*/ 3733806 w 4211150"/>
              <a:gd name="connsiteY277" fmla="*/ 2036684 h 2830099"/>
              <a:gd name="connsiteX278" fmla="*/ 3799458 w 4211150"/>
              <a:gd name="connsiteY278" fmla="*/ 1971031 h 2830099"/>
              <a:gd name="connsiteX279" fmla="*/ 3865111 w 4211150"/>
              <a:gd name="connsiteY279" fmla="*/ 2036684 h 2830099"/>
              <a:gd name="connsiteX280" fmla="*/ 3885510 w 4211150"/>
              <a:gd name="connsiteY280" fmla="*/ 508618 h 2830099"/>
              <a:gd name="connsiteX281" fmla="*/ 3766163 w 4211150"/>
              <a:gd name="connsiteY281" fmla="*/ 627965 h 2830099"/>
              <a:gd name="connsiteX282" fmla="*/ 3646816 w 4211150"/>
              <a:gd name="connsiteY282" fmla="*/ 508618 h 2830099"/>
              <a:gd name="connsiteX283" fmla="*/ 3766163 w 4211150"/>
              <a:gd name="connsiteY283" fmla="*/ 389271 h 2830099"/>
              <a:gd name="connsiteX284" fmla="*/ 3885510 w 4211150"/>
              <a:gd name="connsiteY284" fmla="*/ 508618 h 2830099"/>
              <a:gd name="connsiteX285" fmla="*/ 3862063 w 4211150"/>
              <a:gd name="connsiteY285" fmla="*/ 508618 h 2830099"/>
              <a:gd name="connsiteX286" fmla="*/ 3766163 w 4211150"/>
              <a:gd name="connsiteY286" fmla="*/ 604518 h 2830099"/>
              <a:gd name="connsiteX287" fmla="*/ 3670263 w 4211150"/>
              <a:gd name="connsiteY287" fmla="*/ 508618 h 2830099"/>
              <a:gd name="connsiteX288" fmla="*/ 3766163 w 4211150"/>
              <a:gd name="connsiteY288" fmla="*/ 412718 h 2830099"/>
              <a:gd name="connsiteX289" fmla="*/ 3862063 w 4211150"/>
              <a:gd name="connsiteY289" fmla="*/ 508618 h 2830099"/>
              <a:gd name="connsiteX290" fmla="*/ 3831816 w 4211150"/>
              <a:gd name="connsiteY290" fmla="*/ 508618 h 2830099"/>
              <a:gd name="connsiteX291" fmla="*/ 3766163 w 4211150"/>
              <a:gd name="connsiteY291" fmla="*/ 574270 h 2830099"/>
              <a:gd name="connsiteX292" fmla="*/ 3700510 w 4211150"/>
              <a:gd name="connsiteY292" fmla="*/ 508618 h 2830099"/>
              <a:gd name="connsiteX293" fmla="*/ 3766163 w 4211150"/>
              <a:gd name="connsiteY293" fmla="*/ 442965 h 2830099"/>
              <a:gd name="connsiteX294" fmla="*/ 3831816 w 4211150"/>
              <a:gd name="connsiteY294" fmla="*/ 508618 h 2830099"/>
              <a:gd name="connsiteX295" fmla="*/ 2284054 w 4211150"/>
              <a:gd name="connsiteY295" fmla="*/ 241083 h 2830099"/>
              <a:gd name="connsiteX296" fmla="*/ 2164707 w 4211150"/>
              <a:gd name="connsiteY296" fmla="*/ 360430 h 2830099"/>
              <a:gd name="connsiteX297" fmla="*/ 2045359 w 4211150"/>
              <a:gd name="connsiteY297" fmla="*/ 241083 h 2830099"/>
              <a:gd name="connsiteX298" fmla="*/ 2164707 w 4211150"/>
              <a:gd name="connsiteY298" fmla="*/ 121736 h 2830099"/>
              <a:gd name="connsiteX299" fmla="*/ 2284054 w 4211150"/>
              <a:gd name="connsiteY299" fmla="*/ 241083 h 2830099"/>
              <a:gd name="connsiteX300" fmla="*/ 2260606 w 4211150"/>
              <a:gd name="connsiteY300" fmla="*/ 241083 h 2830099"/>
              <a:gd name="connsiteX301" fmla="*/ 2164707 w 4211150"/>
              <a:gd name="connsiteY301" fmla="*/ 336983 h 2830099"/>
              <a:gd name="connsiteX302" fmla="*/ 2068807 w 4211150"/>
              <a:gd name="connsiteY302" fmla="*/ 241083 h 2830099"/>
              <a:gd name="connsiteX303" fmla="*/ 2164707 w 4211150"/>
              <a:gd name="connsiteY303" fmla="*/ 145183 h 2830099"/>
              <a:gd name="connsiteX304" fmla="*/ 2260606 w 4211150"/>
              <a:gd name="connsiteY304" fmla="*/ 241083 h 2830099"/>
              <a:gd name="connsiteX305" fmla="*/ 2230359 w 4211150"/>
              <a:gd name="connsiteY305" fmla="*/ 241083 h 2830099"/>
              <a:gd name="connsiteX306" fmla="*/ 2164707 w 4211150"/>
              <a:gd name="connsiteY306" fmla="*/ 306736 h 2830099"/>
              <a:gd name="connsiteX307" fmla="*/ 2099054 w 4211150"/>
              <a:gd name="connsiteY307" fmla="*/ 241083 h 2830099"/>
              <a:gd name="connsiteX308" fmla="*/ 2164707 w 4211150"/>
              <a:gd name="connsiteY308" fmla="*/ 175430 h 2830099"/>
              <a:gd name="connsiteX309" fmla="*/ 2230359 w 4211150"/>
              <a:gd name="connsiteY309" fmla="*/ 241083 h 2830099"/>
              <a:gd name="connsiteX310" fmla="*/ 2932139 w 4211150"/>
              <a:gd name="connsiteY310" fmla="*/ 2681722 h 2830099"/>
              <a:gd name="connsiteX311" fmla="*/ 2866487 w 4211150"/>
              <a:gd name="connsiteY311" fmla="*/ 2747374 h 2830099"/>
              <a:gd name="connsiteX312" fmla="*/ 2800834 w 4211150"/>
              <a:gd name="connsiteY312" fmla="*/ 2681722 h 2830099"/>
              <a:gd name="connsiteX313" fmla="*/ 2866487 w 4211150"/>
              <a:gd name="connsiteY313" fmla="*/ 2616069 h 2830099"/>
              <a:gd name="connsiteX314" fmla="*/ 2932139 w 4211150"/>
              <a:gd name="connsiteY314" fmla="*/ 2681722 h 2830099"/>
              <a:gd name="connsiteX315" fmla="*/ 2887589 w 4211150"/>
              <a:gd name="connsiteY315" fmla="*/ 2681722 h 2830099"/>
              <a:gd name="connsiteX316" fmla="*/ 2866252 w 4211150"/>
              <a:gd name="connsiteY316" fmla="*/ 2703059 h 2830099"/>
              <a:gd name="connsiteX317" fmla="*/ 2844915 w 4211150"/>
              <a:gd name="connsiteY317" fmla="*/ 2681722 h 2830099"/>
              <a:gd name="connsiteX318" fmla="*/ 2866252 w 4211150"/>
              <a:gd name="connsiteY318" fmla="*/ 2660384 h 2830099"/>
              <a:gd name="connsiteX319" fmla="*/ 2887589 w 4211150"/>
              <a:gd name="connsiteY319" fmla="*/ 2681722 h 2830099"/>
              <a:gd name="connsiteX320" fmla="*/ 2907285 w 4211150"/>
              <a:gd name="connsiteY320" fmla="*/ 2681722 h 2830099"/>
              <a:gd name="connsiteX321" fmla="*/ 2866487 w 4211150"/>
              <a:gd name="connsiteY321" fmla="*/ 2722520 h 2830099"/>
              <a:gd name="connsiteX322" fmla="*/ 2825688 w 4211150"/>
              <a:gd name="connsiteY322" fmla="*/ 2681722 h 2830099"/>
              <a:gd name="connsiteX323" fmla="*/ 2866487 w 4211150"/>
              <a:gd name="connsiteY323" fmla="*/ 2640923 h 2830099"/>
              <a:gd name="connsiteX324" fmla="*/ 2907285 w 4211150"/>
              <a:gd name="connsiteY324" fmla="*/ 2681722 h 2830099"/>
              <a:gd name="connsiteX325" fmla="*/ 3329807 w 4211150"/>
              <a:gd name="connsiteY325" fmla="*/ 292667 h 2830099"/>
              <a:gd name="connsiteX326" fmla="*/ 3210460 w 4211150"/>
              <a:gd name="connsiteY326" fmla="*/ 412015 h 2830099"/>
              <a:gd name="connsiteX327" fmla="*/ 3091113 w 4211150"/>
              <a:gd name="connsiteY327" fmla="*/ 292667 h 2830099"/>
              <a:gd name="connsiteX328" fmla="*/ 3210460 w 4211150"/>
              <a:gd name="connsiteY328" fmla="*/ 173320 h 2830099"/>
              <a:gd name="connsiteX329" fmla="*/ 3329807 w 4211150"/>
              <a:gd name="connsiteY329" fmla="*/ 292667 h 2830099"/>
              <a:gd name="connsiteX330" fmla="*/ 3306125 w 4211150"/>
              <a:gd name="connsiteY330" fmla="*/ 292667 h 2830099"/>
              <a:gd name="connsiteX331" fmla="*/ 3210225 w 4211150"/>
              <a:gd name="connsiteY331" fmla="*/ 388567 h 2830099"/>
              <a:gd name="connsiteX332" fmla="*/ 3114326 w 4211150"/>
              <a:gd name="connsiteY332" fmla="*/ 292667 h 2830099"/>
              <a:gd name="connsiteX333" fmla="*/ 3210225 w 4211150"/>
              <a:gd name="connsiteY333" fmla="*/ 196768 h 2830099"/>
              <a:gd name="connsiteX334" fmla="*/ 3306125 w 4211150"/>
              <a:gd name="connsiteY334" fmla="*/ 292667 h 2830099"/>
              <a:gd name="connsiteX335" fmla="*/ 3276113 w 4211150"/>
              <a:gd name="connsiteY335" fmla="*/ 292667 h 2830099"/>
              <a:gd name="connsiteX336" fmla="*/ 3210460 w 4211150"/>
              <a:gd name="connsiteY336" fmla="*/ 358320 h 2830099"/>
              <a:gd name="connsiteX337" fmla="*/ 3144807 w 4211150"/>
              <a:gd name="connsiteY337" fmla="*/ 292667 h 2830099"/>
              <a:gd name="connsiteX338" fmla="*/ 3210460 w 4211150"/>
              <a:gd name="connsiteY338" fmla="*/ 227015 h 2830099"/>
              <a:gd name="connsiteX339" fmla="*/ 3276113 w 4211150"/>
              <a:gd name="connsiteY339" fmla="*/ 292667 h 2830099"/>
              <a:gd name="connsiteX340" fmla="*/ 3231563 w 4211150"/>
              <a:gd name="connsiteY340" fmla="*/ 292667 h 2830099"/>
              <a:gd name="connsiteX341" fmla="*/ 3210225 w 4211150"/>
              <a:gd name="connsiteY341" fmla="*/ 314004 h 2830099"/>
              <a:gd name="connsiteX342" fmla="*/ 3188888 w 4211150"/>
              <a:gd name="connsiteY342" fmla="*/ 292667 h 2830099"/>
              <a:gd name="connsiteX343" fmla="*/ 3210225 w 4211150"/>
              <a:gd name="connsiteY343" fmla="*/ 271330 h 2830099"/>
              <a:gd name="connsiteX344" fmla="*/ 3231563 w 4211150"/>
              <a:gd name="connsiteY344" fmla="*/ 292667 h 2830099"/>
              <a:gd name="connsiteX345" fmla="*/ 3251258 w 4211150"/>
              <a:gd name="connsiteY345" fmla="*/ 292667 h 2830099"/>
              <a:gd name="connsiteX346" fmla="*/ 3210460 w 4211150"/>
              <a:gd name="connsiteY346" fmla="*/ 333466 h 2830099"/>
              <a:gd name="connsiteX347" fmla="*/ 3169662 w 4211150"/>
              <a:gd name="connsiteY347" fmla="*/ 292667 h 2830099"/>
              <a:gd name="connsiteX348" fmla="*/ 3210460 w 4211150"/>
              <a:gd name="connsiteY348" fmla="*/ 251869 h 2830099"/>
              <a:gd name="connsiteX349" fmla="*/ 3251258 w 4211150"/>
              <a:gd name="connsiteY349" fmla="*/ 292667 h 283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4211150" h="2830099">
                <a:moveTo>
                  <a:pt x="3907551" y="2301405"/>
                </a:moveTo>
                <a:cubicBezTo>
                  <a:pt x="3907551" y="2432242"/>
                  <a:pt x="3801334" y="2538458"/>
                  <a:pt x="3670498" y="2538458"/>
                </a:cubicBezTo>
                <a:cubicBezTo>
                  <a:pt x="3539661" y="2538458"/>
                  <a:pt x="3433445" y="2432242"/>
                  <a:pt x="3433445" y="2301405"/>
                </a:cubicBezTo>
                <a:cubicBezTo>
                  <a:pt x="3433445" y="2170334"/>
                  <a:pt x="3539661" y="2064352"/>
                  <a:pt x="3670498" y="2064352"/>
                </a:cubicBezTo>
                <a:cubicBezTo>
                  <a:pt x="3801569" y="2064352"/>
                  <a:pt x="3907551" y="2170569"/>
                  <a:pt x="3907551" y="2301405"/>
                </a:cubicBezTo>
                <a:close/>
                <a:moveTo>
                  <a:pt x="3860890" y="2301405"/>
                </a:moveTo>
                <a:cubicBezTo>
                  <a:pt x="3860890" y="2406449"/>
                  <a:pt x="3775776" y="2491798"/>
                  <a:pt x="3670498" y="2491798"/>
                </a:cubicBezTo>
                <a:cubicBezTo>
                  <a:pt x="3565453" y="2491798"/>
                  <a:pt x="3480105" y="2406684"/>
                  <a:pt x="3480105" y="2301405"/>
                </a:cubicBezTo>
                <a:cubicBezTo>
                  <a:pt x="3480105" y="2196361"/>
                  <a:pt x="3565219" y="2111012"/>
                  <a:pt x="3670498" y="2111012"/>
                </a:cubicBezTo>
                <a:cubicBezTo>
                  <a:pt x="3775776" y="2111247"/>
                  <a:pt x="3860890" y="2196361"/>
                  <a:pt x="3860890" y="2301405"/>
                </a:cubicBezTo>
                <a:close/>
                <a:moveTo>
                  <a:pt x="3801099" y="2301405"/>
                </a:moveTo>
                <a:cubicBezTo>
                  <a:pt x="3801099" y="2373389"/>
                  <a:pt x="3742716" y="2431772"/>
                  <a:pt x="3670498" y="2431772"/>
                </a:cubicBezTo>
                <a:cubicBezTo>
                  <a:pt x="3598514" y="2431772"/>
                  <a:pt x="3539896" y="2373389"/>
                  <a:pt x="3539896" y="2301405"/>
                </a:cubicBezTo>
                <a:cubicBezTo>
                  <a:pt x="3539896" y="2229422"/>
                  <a:pt x="3598280" y="2170803"/>
                  <a:pt x="3670498" y="2170803"/>
                </a:cubicBezTo>
                <a:cubicBezTo>
                  <a:pt x="3742716" y="2171038"/>
                  <a:pt x="3801099" y="2229422"/>
                  <a:pt x="3801099" y="2301405"/>
                </a:cubicBezTo>
                <a:close/>
                <a:moveTo>
                  <a:pt x="3712703" y="2301405"/>
                </a:moveTo>
                <a:cubicBezTo>
                  <a:pt x="3712703" y="2324852"/>
                  <a:pt x="3693711" y="2343610"/>
                  <a:pt x="3670498" y="2343610"/>
                </a:cubicBezTo>
                <a:cubicBezTo>
                  <a:pt x="3647050" y="2343610"/>
                  <a:pt x="3628292" y="2324618"/>
                  <a:pt x="3628292" y="2301405"/>
                </a:cubicBezTo>
                <a:cubicBezTo>
                  <a:pt x="3628292" y="2277958"/>
                  <a:pt x="3647285" y="2259200"/>
                  <a:pt x="3670498" y="2259200"/>
                </a:cubicBezTo>
                <a:cubicBezTo>
                  <a:pt x="3693945" y="2259200"/>
                  <a:pt x="3712703" y="2278192"/>
                  <a:pt x="3712703" y="2301405"/>
                </a:cubicBezTo>
                <a:close/>
                <a:moveTo>
                  <a:pt x="3751625" y="2301405"/>
                </a:moveTo>
                <a:cubicBezTo>
                  <a:pt x="3751625" y="2346190"/>
                  <a:pt x="3715282" y="2382533"/>
                  <a:pt x="3670498" y="2382533"/>
                </a:cubicBezTo>
                <a:cubicBezTo>
                  <a:pt x="3625713" y="2382533"/>
                  <a:pt x="3589370" y="2346190"/>
                  <a:pt x="3589370" y="2301405"/>
                </a:cubicBezTo>
                <a:cubicBezTo>
                  <a:pt x="3589370" y="2256621"/>
                  <a:pt x="3625713" y="2220277"/>
                  <a:pt x="3670498" y="2220277"/>
                </a:cubicBezTo>
                <a:cubicBezTo>
                  <a:pt x="3715282" y="2220277"/>
                  <a:pt x="3751625" y="2256621"/>
                  <a:pt x="3751625" y="2301405"/>
                </a:cubicBezTo>
                <a:close/>
                <a:moveTo>
                  <a:pt x="3787266" y="1070417"/>
                </a:moveTo>
                <a:cubicBezTo>
                  <a:pt x="3787266" y="1500911"/>
                  <a:pt x="3438368" y="1849808"/>
                  <a:pt x="3007875" y="1849808"/>
                </a:cubicBezTo>
                <a:cubicBezTo>
                  <a:pt x="2577615" y="1849808"/>
                  <a:pt x="2228483" y="1500911"/>
                  <a:pt x="2228483" y="1070417"/>
                </a:cubicBezTo>
                <a:cubicBezTo>
                  <a:pt x="2228483" y="639923"/>
                  <a:pt x="2577381" y="291026"/>
                  <a:pt x="3007875" y="291026"/>
                </a:cubicBezTo>
                <a:cubicBezTo>
                  <a:pt x="3438368" y="291261"/>
                  <a:pt x="3787266" y="640158"/>
                  <a:pt x="3787266" y="1070417"/>
                </a:cubicBezTo>
                <a:close/>
                <a:moveTo>
                  <a:pt x="3633451" y="1070417"/>
                </a:moveTo>
                <a:cubicBezTo>
                  <a:pt x="3633451" y="1415797"/>
                  <a:pt x="3353489" y="1695994"/>
                  <a:pt x="3007875" y="1695994"/>
                </a:cubicBezTo>
                <a:cubicBezTo>
                  <a:pt x="2662494" y="1695994"/>
                  <a:pt x="2382298" y="1415797"/>
                  <a:pt x="2382298" y="1070417"/>
                </a:cubicBezTo>
                <a:cubicBezTo>
                  <a:pt x="2382298" y="725037"/>
                  <a:pt x="2662494" y="444841"/>
                  <a:pt x="3007875" y="444841"/>
                </a:cubicBezTo>
                <a:cubicBezTo>
                  <a:pt x="3353489" y="444841"/>
                  <a:pt x="3633451" y="725037"/>
                  <a:pt x="3633451" y="1070417"/>
                </a:cubicBezTo>
                <a:close/>
                <a:moveTo>
                  <a:pt x="3436962" y="1070417"/>
                </a:moveTo>
                <a:cubicBezTo>
                  <a:pt x="3436962" y="1307236"/>
                  <a:pt x="3244928" y="1499270"/>
                  <a:pt x="3008109" y="1499270"/>
                </a:cubicBezTo>
                <a:cubicBezTo>
                  <a:pt x="2771056" y="1499270"/>
                  <a:pt x="2579022" y="1307236"/>
                  <a:pt x="2579022" y="1070417"/>
                </a:cubicBezTo>
                <a:cubicBezTo>
                  <a:pt x="2579022" y="833599"/>
                  <a:pt x="2771056" y="641565"/>
                  <a:pt x="3008109" y="641565"/>
                </a:cubicBezTo>
                <a:cubicBezTo>
                  <a:pt x="3244928" y="641565"/>
                  <a:pt x="3436962" y="833599"/>
                  <a:pt x="3436962" y="1070417"/>
                </a:cubicBezTo>
                <a:close/>
                <a:moveTo>
                  <a:pt x="3146917" y="1070417"/>
                </a:moveTo>
                <a:cubicBezTo>
                  <a:pt x="3146917" y="1147090"/>
                  <a:pt x="3084782" y="1209460"/>
                  <a:pt x="3007875" y="1209460"/>
                </a:cubicBezTo>
                <a:cubicBezTo>
                  <a:pt x="2930967" y="1209460"/>
                  <a:pt x="2868831" y="1147325"/>
                  <a:pt x="2868831" y="1070417"/>
                </a:cubicBezTo>
                <a:cubicBezTo>
                  <a:pt x="2868831" y="993744"/>
                  <a:pt x="2930967" y="931374"/>
                  <a:pt x="3007875" y="931374"/>
                </a:cubicBezTo>
                <a:cubicBezTo>
                  <a:pt x="3084782" y="931609"/>
                  <a:pt x="3146917" y="993744"/>
                  <a:pt x="3146917" y="1070417"/>
                </a:cubicBezTo>
                <a:close/>
                <a:moveTo>
                  <a:pt x="3274940" y="1070417"/>
                </a:moveTo>
                <a:cubicBezTo>
                  <a:pt x="3274940" y="1217901"/>
                  <a:pt x="3155359" y="1337249"/>
                  <a:pt x="3008109" y="1337249"/>
                </a:cubicBezTo>
                <a:cubicBezTo>
                  <a:pt x="2860625" y="1337249"/>
                  <a:pt x="2741278" y="1217901"/>
                  <a:pt x="2741278" y="1070417"/>
                </a:cubicBezTo>
                <a:cubicBezTo>
                  <a:pt x="2741278" y="922933"/>
                  <a:pt x="2860625" y="803586"/>
                  <a:pt x="3008109" y="803586"/>
                </a:cubicBezTo>
                <a:cubicBezTo>
                  <a:pt x="3155359" y="803586"/>
                  <a:pt x="3274940" y="923168"/>
                  <a:pt x="3274940" y="1070417"/>
                </a:cubicBezTo>
                <a:close/>
                <a:moveTo>
                  <a:pt x="1742185" y="484233"/>
                </a:moveTo>
                <a:cubicBezTo>
                  <a:pt x="1742185" y="746140"/>
                  <a:pt x="1529986" y="958573"/>
                  <a:pt x="1267844" y="958573"/>
                </a:cubicBezTo>
                <a:cubicBezTo>
                  <a:pt x="1005937" y="958573"/>
                  <a:pt x="793503" y="746374"/>
                  <a:pt x="793503" y="484233"/>
                </a:cubicBezTo>
                <a:cubicBezTo>
                  <a:pt x="793503" y="222325"/>
                  <a:pt x="1005937" y="9892"/>
                  <a:pt x="1267844" y="9892"/>
                </a:cubicBezTo>
                <a:cubicBezTo>
                  <a:pt x="1529986" y="9892"/>
                  <a:pt x="1742185" y="222325"/>
                  <a:pt x="1742185" y="484233"/>
                </a:cubicBezTo>
                <a:close/>
                <a:moveTo>
                  <a:pt x="1648630" y="484233"/>
                </a:moveTo>
                <a:cubicBezTo>
                  <a:pt x="1648630" y="694556"/>
                  <a:pt x="1478402" y="865018"/>
                  <a:pt x="1267844" y="865018"/>
                </a:cubicBezTo>
                <a:cubicBezTo>
                  <a:pt x="1057756" y="865018"/>
                  <a:pt x="887059" y="694556"/>
                  <a:pt x="887059" y="484233"/>
                </a:cubicBezTo>
                <a:cubicBezTo>
                  <a:pt x="887059" y="273909"/>
                  <a:pt x="1057521" y="103447"/>
                  <a:pt x="1267844" y="103447"/>
                </a:cubicBezTo>
                <a:cubicBezTo>
                  <a:pt x="1478167" y="103447"/>
                  <a:pt x="1648630" y="273909"/>
                  <a:pt x="1648630" y="484233"/>
                </a:cubicBezTo>
                <a:close/>
                <a:moveTo>
                  <a:pt x="1529048" y="484233"/>
                </a:moveTo>
                <a:cubicBezTo>
                  <a:pt x="1529048" y="628434"/>
                  <a:pt x="1412280" y="745202"/>
                  <a:pt x="1268079" y="745202"/>
                </a:cubicBezTo>
                <a:cubicBezTo>
                  <a:pt x="1123877" y="745202"/>
                  <a:pt x="1007109" y="628434"/>
                  <a:pt x="1007109" y="484233"/>
                </a:cubicBezTo>
                <a:cubicBezTo>
                  <a:pt x="1007109" y="340031"/>
                  <a:pt x="1123877" y="223263"/>
                  <a:pt x="1268079" y="223263"/>
                </a:cubicBezTo>
                <a:cubicBezTo>
                  <a:pt x="1412045" y="223263"/>
                  <a:pt x="1529048" y="340031"/>
                  <a:pt x="1529048" y="484233"/>
                </a:cubicBezTo>
                <a:close/>
                <a:moveTo>
                  <a:pt x="1352489" y="484233"/>
                </a:moveTo>
                <a:cubicBezTo>
                  <a:pt x="1352489" y="530893"/>
                  <a:pt x="1314739" y="568878"/>
                  <a:pt x="1267844" y="568878"/>
                </a:cubicBezTo>
                <a:cubicBezTo>
                  <a:pt x="1221184" y="568878"/>
                  <a:pt x="1183199" y="531127"/>
                  <a:pt x="1183199" y="484233"/>
                </a:cubicBezTo>
                <a:cubicBezTo>
                  <a:pt x="1183199" y="437572"/>
                  <a:pt x="1220949" y="399587"/>
                  <a:pt x="1267844" y="399587"/>
                </a:cubicBezTo>
                <a:cubicBezTo>
                  <a:pt x="1314739" y="399587"/>
                  <a:pt x="1352489" y="437572"/>
                  <a:pt x="1352489" y="484233"/>
                </a:cubicBezTo>
                <a:close/>
                <a:moveTo>
                  <a:pt x="1430334" y="484233"/>
                </a:moveTo>
                <a:cubicBezTo>
                  <a:pt x="1430334" y="574036"/>
                  <a:pt x="1357648" y="646723"/>
                  <a:pt x="1267844" y="646723"/>
                </a:cubicBezTo>
                <a:cubicBezTo>
                  <a:pt x="1178041" y="646723"/>
                  <a:pt x="1105588" y="574036"/>
                  <a:pt x="1105588" y="484233"/>
                </a:cubicBezTo>
                <a:cubicBezTo>
                  <a:pt x="1105588" y="394429"/>
                  <a:pt x="1178275" y="321742"/>
                  <a:pt x="1267844" y="321742"/>
                </a:cubicBezTo>
                <a:cubicBezTo>
                  <a:pt x="1357648" y="321742"/>
                  <a:pt x="1430334" y="394429"/>
                  <a:pt x="1430334" y="484233"/>
                </a:cubicBezTo>
                <a:close/>
                <a:moveTo>
                  <a:pt x="4202285" y="1147559"/>
                </a:moveTo>
                <a:cubicBezTo>
                  <a:pt x="4202285" y="1409466"/>
                  <a:pt x="3989851" y="1621900"/>
                  <a:pt x="3727944" y="1621900"/>
                </a:cubicBezTo>
                <a:cubicBezTo>
                  <a:pt x="3466037" y="1621900"/>
                  <a:pt x="3253603" y="1409701"/>
                  <a:pt x="3253603" y="1147559"/>
                </a:cubicBezTo>
                <a:cubicBezTo>
                  <a:pt x="3253603" y="885652"/>
                  <a:pt x="3466037" y="673218"/>
                  <a:pt x="3727944" y="673218"/>
                </a:cubicBezTo>
                <a:cubicBezTo>
                  <a:pt x="3990086" y="673453"/>
                  <a:pt x="4202285" y="885652"/>
                  <a:pt x="4202285" y="1147559"/>
                </a:cubicBezTo>
                <a:close/>
                <a:moveTo>
                  <a:pt x="4108729" y="1147559"/>
                </a:moveTo>
                <a:cubicBezTo>
                  <a:pt x="4108729" y="1357882"/>
                  <a:pt x="3938501" y="1528345"/>
                  <a:pt x="3727944" y="1528345"/>
                </a:cubicBezTo>
                <a:cubicBezTo>
                  <a:pt x="3517855" y="1528345"/>
                  <a:pt x="3347158" y="1357882"/>
                  <a:pt x="3347158" y="1147559"/>
                </a:cubicBezTo>
                <a:cubicBezTo>
                  <a:pt x="3347158" y="937236"/>
                  <a:pt x="3517621" y="766774"/>
                  <a:pt x="3727944" y="766774"/>
                </a:cubicBezTo>
                <a:cubicBezTo>
                  <a:pt x="3938501" y="767008"/>
                  <a:pt x="4108729" y="937470"/>
                  <a:pt x="4108729" y="1147559"/>
                </a:cubicBezTo>
                <a:close/>
                <a:moveTo>
                  <a:pt x="3989148" y="1147559"/>
                </a:moveTo>
                <a:cubicBezTo>
                  <a:pt x="3989148" y="1291761"/>
                  <a:pt x="3872380" y="1408529"/>
                  <a:pt x="3728178" y="1408529"/>
                </a:cubicBezTo>
                <a:cubicBezTo>
                  <a:pt x="3583977" y="1408529"/>
                  <a:pt x="3467209" y="1291761"/>
                  <a:pt x="3467209" y="1147559"/>
                </a:cubicBezTo>
                <a:cubicBezTo>
                  <a:pt x="3467209" y="1003358"/>
                  <a:pt x="3583977" y="886590"/>
                  <a:pt x="3728178" y="886590"/>
                </a:cubicBezTo>
                <a:cubicBezTo>
                  <a:pt x="3872380" y="886590"/>
                  <a:pt x="3989148" y="1003358"/>
                  <a:pt x="3989148" y="1147559"/>
                </a:cubicBezTo>
                <a:close/>
                <a:moveTo>
                  <a:pt x="3812589" y="1147559"/>
                </a:moveTo>
                <a:cubicBezTo>
                  <a:pt x="3812589" y="1194219"/>
                  <a:pt x="3774838" y="1232204"/>
                  <a:pt x="3727944" y="1232204"/>
                </a:cubicBezTo>
                <a:cubicBezTo>
                  <a:pt x="3681283" y="1232204"/>
                  <a:pt x="3643299" y="1194454"/>
                  <a:pt x="3643299" y="1147559"/>
                </a:cubicBezTo>
                <a:cubicBezTo>
                  <a:pt x="3643299" y="1100899"/>
                  <a:pt x="3681049" y="1062914"/>
                  <a:pt x="3727944" y="1062914"/>
                </a:cubicBezTo>
                <a:cubicBezTo>
                  <a:pt x="3774838" y="1063149"/>
                  <a:pt x="3812589" y="1100899"/>
                  <a:pt x="3812589" y="1147559"/>
                </a:cubicBezTo>
                <a:close/>
                <a:moveTo>
                  <a:pt x="3890434" y="1147559"/>
                </a:moveTo>
                <a:cubicBezTo>
                  <a:pt x="3890434" y="1237363"/>
                  <a:pt x="3817747" y="1310049"/>
                  <a:pt x="3727944" y="1310049"/>
                </a:cubicBezTo>
                <a:cubicBezTo>
                  <a:pt x="3638140" y="1310049"/>
                  <a:pt x="3565453" y="1237363"/>
                  <a:pt x="3565453" y="1147559"/>
                </a:cubicBezTo>
                <a:cubicBezTo>
                  <a:pt x="3565453" y="1057756"/>
                  <a:pt x="3638140" y="985069"/>
                  <a:pt x="3727944" y="985069"/>
                </a:cubicBezTo>
                <a:cubicBezTo>
                  <a:pt x="3817747" y="985303"/>
                  <a:pt x="3890434" y="1057990"/>
                  <a:pt x="3890434" y="1147559"/>
                </a:cubicBezTo>
                <a:close/>
                <a:moveTo>
                  <a:pt x="3659477" y="1956025"/>
                </a:moveTo>
                <a:cubicBezTo>
                  <a:pt x="3659477" y="2117109"/>
                  <a:pt x="3529110" y="2247476"/>
                  <a:pt x="3368026" y="2247476"/>
                </a:cubicBezTo>
                <a:cubicBezTo>
                  <a:pt x="3207177" y="2247476"/>
                  <a:pt x="3076575" y="2117109"/>
                  <a:pt x="3076575" y="1956025"/>
                </a:cubicBezTo>
                <a:cubicBezTo>
                  <a:pt x="3076575" y="1794941"/>
                  <a:pt x="3207177" y="1664574"/>
                  <a:pt x="3368026" y="1664574"/>
                </a:cubicBezTo>
                <a:cubicBezTo>
                  <a:pt x="3528875" y="1664574"/>
                  <a:pt x="3659477" y="1794941"/>
                  <a:pt x="3659477" y="1956025"/>
                </a:cubicBezTo>
                <a:close/>
                <a:moveTo>
                  <a:pt x="3601797" y="1956025"/>
                </a:moveTo>
                <a:cubicBezTo>
                  <a:pt x="3601797" y="2085220"/>
                  <a:pt x="3497221" y="2190030"/>
                  <a:pt x="3367792" y="2190030"/>
                </a:cubicBezTo>
                <a:cubicBezTo>
                  <a:pt x="3238597" y="2190030"/>
                  <a:pt x="3133787" y="2085220"/>
                  <a:pt x="3133787" y="1956025"/>
                </a:cubicBezTo>
                <a:cubicBezTo>
                  <a:pt x="3133787" y="1826830"/>
                  <a:pt x="3238597" y="1722020"/>
                  <a:pt x="3367792" y="1722020"/>
                </a:cubicBezTo>
                <a:cubicBezTo>
                  <a:pt x="3497221" y="1722020"/>
                  <a:pt x="3601797" y="1826830"/>
                  <a:pt x="3601797" y="1956025"/>
                </a:cubicBezTo>
                <a:close/>
                <a:moveTo>
                  <a:pt x="3528407" y="1956025"/>
                </a:moveTo>
                <a:cubicBezTo>
                  <a:pt x="3528407" y="2044656"/>
                  <a:pt x="3456658" y="2116405"/>
                  <a:pt x="3368026" y="2116405"/>
                </a:cubicBezTo>
                <a:cubicBezTo>
                  <a:pt x="3279395" y="2116405"/>
                  <a:pt x="3207646" y="2044656"/>
                  <a:pt x="3207646" y="1956025"/>
                </a:cubicBezTo>
                <a:cubicBezTo>
                  <a:pt x="3207646" y="1867394"/>
                  <a:pt x="3279395" y="1795645"/>
                  <a:pt x="3368026" y="1795645"/>
                </a:cubicBezTo>
                <a:cubicBezTo>
                  <a:pt x="3456658" y="1795645"/>
                  <a:pt x="3528407" y="1867394"/>
                  <a:pt x="3528407" y="1956025"/>
                </a:cubicBezTo>
                <a:close/>
                <a:moveTo>
                  <a:pt x="3419845" y="1956025"/>
                </a:moveTo>
                <a:cubicBezTo>
                  <a:pt x="3419845" y="1984631"/>
                  <a:pt x="3396632" y="2008078"/>
                  <a:pt x="3367792" y="2008078"/>
                </a:cubicBezTo>
                <a:cubicBezTo>
                  <a:pt x="3338952" y="2008078"/>
                  <a:pt x="3315739" y="1984865"/>
                  <a:pt x="3315739" y="1956025"/>
                </a:cubicBezTo>
                <a:cubicBezTo>
                  <a:pt x="3315739" y="1927419"/>
                  <a:pt x="3338952" y="1903972"/>
                  <a:pt x="3367792" y="1903972"/>
                </a:cubicBezTo>
                <a:cubicBezTo>
                  <a:pt x="3396632" y="1903972"/>
                  <a:pt x="3419845" y="1927419"/>
                  <a:pt x="3419845" y="1956025"/>
                </a:cubicBezTo>
                <a:close/>
                <a:moveTo>
                  <a:pt x="3467678" y="1956025"/>
                </a:moveTo>
                <a:cubicBezTo>
                  <a:pt x="3467678" y="2011126"/>
                  <a:pt x="3422893" y="2055911"/>
                  <a:pt x="3367792" y="2055911"/>
                </a:cubicBezTo>
                <a:cubicBezTo>
                  <a:pt x="3312691" y="2055911"/>
                  <a:pt x="3267906" y="2011126"/>
                  <a:pt x="3267906" y="1956025"/>
                </a:cubicBezTo>
                <a:cubicBezTo>
                  <a:pt x="3267906" y="1900924"/>
                  <a:pt x="3312456" y="1856139"/>
                  <a:pt x="3367792" y="1856139"/>
                </a:cubicBezTo>
                <a:cubicBezTo>
                  <a:pt x="3423128" y="1856139"/>
                  <a:pt x="3467678" y="1900924"/>
                  <a:pt x="3467678" y="1956025"/>
                </a:cubicBezTo>
                <a:close/>
                <a:moveTo>
                  <a:pt x="2579960" y="1190702"/>
                </a:moveTo>
                <a:cubicBezTo>
                  <a:pt x="2579960" y="1452610"/>
                  <a:pt x="2367526" y="1665043"/>
                  <a:pt x="2105619" y="1665043"/>
                </a:cubicBezTo>
                <a:cubicBezTo>
                  <a:pt x="1843712" y="1665043"/>
                  <a:pt x="1631279" y="1452844"/>
                  <a:pt x="1631279" y="1190702"/>
                </a:cubicBezTo>
                <a:cubicBezTo>
                  <a:pt x="1631279" y="928795"/>
                  <a:pt x="1843712" y="716362"/>
                  <a:pt x="2105619" y="716362"/>
                </a:cubicBezTo>
                <a:cubicBezTo>
                  <a:pt x="2367526" y="716362"/>
                  <a:pt x="2579960" y="928561"/>
                  <a:pt x="2579960" y="1190702"/>
                </a:cubicBezTo>
                <a:close/>
                <a:moveTo>
                  <a:pt x="2486405" y="1190702"/>
                </a:moveTo>
                <a:cubicBezTo>
                  <a:pt x="2486405" y="1401025"/>
                  <a:pt x="2316177" y="1571488"/>
                  <a:pt x="2105619" y="1571488"/>
                </a:cubicBezTo>
                <a:cubicBezTo>
                  <a:pt x="1895531" y="1571488"/>
                  <a:pt x="1724834" y="1401025"/>
                  <a:pt x="1724834" y="1190702"/>
                </a:cubicBezTo>
                <a:cubicBezTo>
                  <a:pt x="1724834" y="980379"/>
                  <a:pt x="1895296" y="809917"/>
                  <a:pt x="2105619" y="809917"/>
                </a:cubicBezTo>
                <a:cubicBezTo>
                  <a:pt x="2315942" y="809917"/>
                  <a:pt x="2486405" y="980379"/>
                  <a:pt x="2486405" y="1190702"/>
                </a:cubicBezTo>
                <a:close/>
                <a:moveTo>
                  <a:pt x="2366589" y="1190702"/>
                </a:moveTo>
                <a:cubicBezTo>
                  <a:pt x="2366589" y="1334904"/>
                  <a:pt x="2249821" y="1451672"/>
                  <a:pt x="2105619" y="1451672"/>
                </a:cubicBezTo>
                <a:cubicBezTo>
                  <a:pt x="1961418" y="1451672"/>
                  <a:pt x="1844650" y="1334904"/>
                  <a:pt x="1844650" y="1190702"/>
                </a:cubicBezTo>
                <a:cubicBezTo>
                  <a:pt x="1844650" y="1046501"/>
                  <a:pt x="1961418" y="929733"/>
                  <a:pt x="2105619" y="929733"/>
                </a:cubicBezTo>
                <a:cubicBezTo>
                  <a:pt x="2249821" y="929498"/>
                  <a:pt x="2366589" y="1046501"/>
                  <a:pt x="2366589" y="1190702"/>
                </a:cubicBezTo>
                <a:close/>
                <a:moveTo>
                  <a:pt x="2190264" y="1190702"/>
                </a:moveTo>
                <a:cubicBezTo>
                  <a:pt x="2190264" y="1237363"/>
                  <a:pt x="2152514" y="1275347"/>
                  <a:pt x="2105619" y="1275347"/>
                </a:cubicBezTo>
                <a:cubicBezTo>
                  <a:pt x="2058959" y="1275347"/>
                  <a:pt x="2020974" y="1237597"/>
                  <a:pt x="2020974" y="1190702"/>
                </a:cubicBezTo>
                <a:cubicBezTo>
                  <a:pt x="2020974" y="1144042"/>
                  <a:pt x="2058724" y="1106057"/>
                  <a:pt x="2105619" y="1106057"/>
                </a:cubicBezTo>
                <a:cubicBezTo>
                  <a:pt x="2152279" y="1106057"/>
                  <a:pt x="2190264" y="1143808"/>
                  <a:pt x="2190264" y="1190702"/>
                </a:cubicBezTo>
                <a:close/>
                <a:moveTo>
                  <a:pt x="2268110" y="1190702"/>
                </a:moveTo>
                <a:cubicBezTo>
                  <a:pt x="2268110" y="1280506"/>
                  <a:pt x="2195423" y="1353193"/>
                  <a:pt x="2105619" y="1353193"/>
                </a:cubicBezTo>
                <a:cubicBezTo>
                  <a:pt x="2015816" y="1353193"/>
                  <a:pt x="1943129" y="1280506"/>
                  <a:pt x="1943129" y="1190702"/>
                </a:cubicBezTo>
                <a:cubicBezTo>
                  <a:pt x="1943129" y="1100899"/>
                  <a:pt x="2015816" y="1028212"/>
                  <a:pt x="2105619" y="1028212"/>
                </a:cubicBezTo>
                <a:cubicBezTo>
                  <a:pt x="2195423" y="1028212"/>
                  <a:pt x="2268110" y="1100899"/>
                  <a:pt x="2268110" y="1190702"/>
                </a:cubicBezTo>
                <a:close/>
                <a:moveTo>
                  <a:pt x="2670935" y="1975486"/>
                </a:moveTo>
                <a:cubicBezTo>
                  <a:pt x="2670935" y="2237394"/>
                  <a:pt x="2458502" y="2449827"/>
                  <a:pt x="2196595" y="2449827"/>
                </a:cubicBezTo>
                <a:cubicBezTo>
                  <a:pt x="1934688" y="2449827"/>
                  <a:pt x="1722254" y="2237628"/>
                  <a:pt x="1722254" y="1975486"/>
                </a:cubicBezTo>
                <a:cubicBezTo>
                  <a:pt x="1722254" y="1713579"/>
                  <a:pt x="1934688" y="1501146"/>
                  <a:pt x="2196595" y="1501146"/>
                </a:cubicBezTo>
                <a:cubicBezTo>
                  <a:pt x="2458737" y="1501146"/>
                  <a:pt x="2670935" y="1713579"/>
                  <a:pt x="2670935" y="1975486"/>
                </a:cubicBezTo>
                <a:close/>
                <a:moveTo>
                  <a:pt x="2577381" y="1975486"/>
                </a:moveTo>
                <a:cubicBezTo>
                  <a:pt x="2577381" y="2185809"/>
                  <a:pt x="2407152" y="2356272"/>
                  <a:pt x="2196595" y="2356272"/>
                </a:cubicBezTo>
                <a:cubicBezTo>
                  <a:pt x="1986506" y="2356272"/>
                  <a:pt x="1815809" y="2185809"/>
                  <a:pt x="1815809" y="1975486"/>
                </a:cubicBezTo>
                <a:cubicBezTo>
                  <a:pt x="1815809" y="1765163"/>
                  <a:pt x="1986272" y="1594701"/>
                  <a:pt x="2196595" y="1594701"/>
                </a:cubicBezTo>
                <a:cubicBezTo>
                  <a:pt x="2406918" y="1594935"/>
                  <a:pt x="2577381" y="1765163"/>
                  <a:pt x="2577381" y="1975486"/>
                </a:cubicBezTo>
                <a:close/>
                <a:moveTo>
                  <a:pt x="2457799" y="1975486"/>
                </a:moveTo>
                <a:cubicBezTo>
                  <a:pt x="2457799" y="2119688"/>
                  <a:pt x="2341031" y="2236456"/>
                  <a:pt x="2196830" y="2236456"/>
                </a:cubicBezTo>
                <a:cubicBezTo>
                  <a:pt x="2052628" y="2236456"/>
                  <a:pt x="1935860" y="2119688"/>
                  <a:pt x="1935860" y="1975486"/>
                </a:cubicBezTo>
                <a:cubicBezTo>
                  <a:pt x="1935860" y="1831285"/>
                  <a:pt x="2052628" y="1714517"/>
                  <a:pt x="2196830" y="1714517"/>
                </a:cubicBezTo>
                <a:cubicBezTo>
                  <a:pt x="2341031" y="1714517"/>
                  <a:pt x="2457799" y="1831285"/>
                  <a:pt x="2457799" y="1975486"/>
                </a:cubicBezTo>
                <a:close/>
                <a:moveTo>
                  <a:pt x="2281240" y="1975486"/>
                </a:moveTo>
                <a:cubicBezTo>
                  <a:pt x="2281240" y="2022147"/>
                  <a:pt x="2243490" y="2060131"/>
                  <a:pt x="2196595" y="2060131"/>
                </a:cubicBezTo>
                <a:cubicBezTo>
                  <a:pt x="2149935" y="2060131"/>
                  <a:pt x="2111950" y="2022381"/>
                  <a:pt x="2111950" y="1975486"/>
                </a:cubicBezTo>
                <a:cubicBezTo>
                  <a:pt x="2111950" y="1928826"/>
                  <a:pt x="2149700" y="1890841"/>
                  <a:pt x="2196595" y="1890841"/>
                </a:cubicBezTo>
                <a:cubicBezTo>
                  <a:pt x="2243490" y="1890841"/>
                  <a:pt x="2281240" y="1928826"/>
                  <a:pt x="2281240" y="1975486"/>
                </a:cubicBezTo>
                <a:close/>
                <a:moveTo>
                  <a:pt x="2359085" y="1975486"/>
                </a:moveTo>
                <a:cubicBezTo>
                  <a:pt x="2359085" y="2065290"/>
                  <a:pt x="2286399" y="2137977"/>
                  <a:pt x="2196595" y="2137977"/>
                </a:cubicBezTo>
                <a:cubicBezTo>
                  <a:pt x="2106791" y="2137977"/>
                  <a:pt x="2034105" y="2065290"/>
                  <a:pt x="2034105" y="1975486"/>
                </a:cubicBezTo>
                <a:cubicBezTo>
                  <a:pt x="2034105" y="1885683"/>
                  <a:pt x="2106791" y="1812996"/>
                  <a:pt x="2196595" y="1812996"/>
                </a:cubicBezTo>
                <a:cubicBezTo>
                  <a:pt x="2286399" y="1813230"/>
                  <a:pt x="2359085" y="1885917"/>
                  <a:pt x="2359085" y="1975486"/>
                </a:cubicBezTo>
                <a:close/>
                <a:moveTo>
                  <a:pt x="1097147" y="1806900"/>
                </a:moveTo>
                <a:cubicBezTo>
                  <a:pt x="1097147" y="1951336"/>
                  <a:pt x="980145" y="2068338"/>
                  <a:pt x="835709" y="2068338"/>
                </a:cubicBezTo>
                <a:cubicBezTo>
                  <a:pt x="691273" y="2068338"/>
                  <a:pt x="574270" y="1951336"/>
                  <a:pt x="574270" y="1806900"/>
                </a:cubicBezTo>
                <a:cubicBezTo>
                  <a:pt x="574270" y="1662464"/>
                  <a:pt x="691273" y="1545461"/>
                  <a:pt x="835709" y="1545461"/>
                </a:cubicBezTo>
                <a:cubicBezTo>
                  <a:pt x="979910" y="1545227"/>
                  <a:pt x="1097147" y="1662464"/>
                  <a:pt x="1097147" y="1806900"/>
                </a:cubicBezTo>
                <a:close/>
                <a:moveTo>
                  <a:pt x="1045328" y="1806900"/>
                </a:moveTo>
                <a:cubicBezTo>
                  <a:pt x="1045328" y="1922730"/>
                  <a:pt x="951304" y="2016754"/>
                  <a:pt x="835474" y="2016754"/>
                </a:cubicBezTo>
                <a:cubicBezTo>
                  <a:pt x="719644" y="2016754"/>
                  <a:pt x="625620" y="1922730"/>
                  <a:pt x="625620" y="1806900"/>
                </a:cubicBezTo>
                <a:cubicBezTo>
                  <a:pt x="625620" y="1691070"/>
                  <a:pt x="719644" y="1597046"/>
                  <a:pt x="835474" y="1597046"/>
                </a:cubicBezTo>
                <a:cubicBezTo>
                  <a:pt x="951539" y="1596811"/>
                  <a:pt x="1045328" y="1690835"/>
                  <a:pt x="1045328" y="1806900"/>
                </a:cubicBezTo>
                <a:close/>
                <a:moveTo>
                  <a:pt x="979441" y="1806900"/>
                </a:moveTo>
                <a:cubicBezTo>
                  <a:pt x="979441" y="1886386"/>
                  <a:pt x="914961" y="1950867"/>
                  <a:pt x="835474" y="1950867"/>
                </a:cubicBezTo>
                <a:cubicBezTo>
                  <a:pt x="755988" y="1950867"/>
                  <a:pt x="691507" y="1886386"/>
                  <a:pt x="691507" y="1806900"/>
                </a:cubicBezTo>
                <a:cubicBezTo>
                  <a:pt x="691507" y="1727413"/>
                  <a:pt x="755988" y="1662933"/>
                  <a:pt x="835474" y="1662933"/>
                </a:cubicBezTo>
                <a:cubicBezTo>
                  <a:pt x="914961" y="1662933"/>
                  <a:pt x="979441" y="1727413"/>
                  <a:pt x="979441" y="1806900"/>
                </a:cubicBezTo>
                <a:close/>
                <a:moveTo>
                  <a:pt x="882135" y="1806900"/>
                </a:moveTo>
                <a:cubicBezTo>
                  <a:pt x="882135" y="1832692"/>
                  <a:pt x="861266" y="1853560"/>
                  <a:pt x="835474" y="1853560"/>
                </a:cubicBezTo>
                <a:cubicBezTo>
                  <a:pt x="809682" y="1853560"/>
                  <a:pt x="788814" y="1832692"/>
                  <a:pt x="788814" y="1806900"/>
                </a:cubicBezTo>
                <a:cubicBezTo>
                  <a:pt x="788814" y="1781108"/>
                  <a:pt x="809682" y="1760239"/>
                  <a:pt x="835474" y="1760239"/>
                </a:cubicBezTo>
                <a:cubicBezTo>
                  <a:pt x="861266" y="1760239"/>
                  <a:pt x="882135" y="1781108"/>
                  <a:pt x="882135" y="1806900"/>
                </a:cubicBezTo>
                <a:close/>
                <a:moveTo>
                  <a:pt x="925043" y="1806900"/>
                </a:moveTo>
                <a:cubicBezTo>
                  <a:pt x="925043" y="1856374"/>
                  <a:pt x="884948" y="1896469"/>
                  <a:pt x="835474" y="1896469"/>
                </a:cubicBezTo>
                <a:cubicBezTo>
                  <a:pt x="786000" y="1896469"/>
                  <a:pt x="745905" y="1856374"/>
                  <a:pt x="745905" y="1806900"/>
                </a:cubicBezTo>
                <a:cubicBezTo>
                  <a:pt x="745905" y="1757426"/>
                  <a:pt x="786000" y="1717331"/>
                  <a:pt x="835474" y="1717331"/>
                </a:cubicBezTo>
                <a:cubicBezTo>
                  <a:pt x="884948" y="1717331"/>
                  <a:pt x="925043" y="1757426"/>
                  <a:pt x="925043" y="1806900"/>
                </a:cubicBezTo>
                <a:close/>
                <a:moveTo>
                  <a:pt x="1630341" y="2301405"/>
                </a:moveTo>
                <a:cubicBezTo>
                  <a:pt x="1630341" y="2549947"/>
                  <a:pt x="1428928" y="2751595"/>
                  <a:pt x="1180151" y="2751595"/>
                </a:cubicBezTo>
                <a:cubicBezTo>
                  <a:pt x="931609" y="2751595"/>
                  <a:pt x="729961" y="2550182"/>
                  <a:pt x="729961" y="2301405"/>
                </a:cubicBezTo>
                <a:cubicBezTo>
                  <a:pt x="729961" y="2052863"/>
                  <a:pt x="931609" y="1851215"/>
                  <a:pt x="1180151" y="1851215"/>
                </a:cubicBezTo>
                <a:cubicBezTo>
                  <a:pt x="1428928" y="1851450"/>
                  <a:pt x="1630341" y="2052863"/>
                  <a:pt x="1630341" y="2301405"/>
                </a:cubicBezTo>
                <a:close/>
                <a:moveTo>
                  <a:pt x="1541475" y="2301405"/>
                </a:moveTo>
                <a:cubicBezTo>
                  <a:pt x="1541475" y="2500942"/>
                  <a:pt x="1379923" y="2662729"/>
                  <a:pt x="1180151" y="2662729"/>
                </a:cubicBezTo>
                <a:cubicBezTo>
                  <a:pt x="980614" y="2662729"/>
                  <a:pt x="818827" y="2500942"/>
                  <a:pt x="818827" y="2301405"/>
                </a:cubicBezTo>
                <a:cubicBezTo>
                  <a:pt x="818827" y="2101868"/>
                  <a:pt x="980614" y="1940081"/>
                  <a:pt x="1180151" y="1940081"/>
                </a:cubicBezTo>
                <a:cubicBezTo>
                  <a:pt x="1379923" y="1940081"/>
                  <a:pt x="1541475" y="2101868"/>
                  <a:pt x="1541475" y="2301405"/>
                </a:cubicBezTo>
                <a:close/>
                <a:moveTo>
                  <a:pt x="1427990" y="2301405"/>
                </a:moveTo>
                <a:cubicBezTo>
                  <a:pt x="1427990" y="2438338"/>
                  <a:pt x="1317084" y="2549244"/>
                  <a:pt x="1180151" y="2549244"/>
                </a:cubicBezTo>
                <a:cubicBezTo>
                  <a:pt x="1043218" y="2549244"/>
                  <a:pt x="932312" y="2438338"/>
                  <a:pt x="932312" y="2301405"/>
                </a:cubicBezTo>
                <a:cubicBezTo>
                  <a:pt x="932312" y="2164472"/>
                  <a:pt x="1043218" y="2053566"/>
                  <a:pt x="1180151" y="2053566"/>
                </a:cubicBezTo>
                <a:cubicBezTo>
                  <a:pt x="1317084" y="2053801"/>
                  <a:pt x="1427990" y="2164707"/>
                  <a:pt x="1427990" y="2301405"/>
                </a:cubicBezTo>
                <a:close/>
                <a:moveTo>
                  <a:pt x="1260575" y="2301405"/>
                </a:moveTo>
                <a:cubicBezTo>
                  <a:pt x="1260575" y="2345721"/>
                  <a:pt x="1224701" y="2381595"/>
                  <a:pt x="1180385" y="2381595"/>
                </a:cubicBezTo>
                <a:cubicBezTo>
                  <a:pt x="1136070" y="2381595"/>
                  <a:pt x="1099961" y="2345721"/>
                  <a:pt x="1099961" y="2301405"/>
                </a:cubicBezTo>
                <a:cubicBezTo>
                  <a:pt x="1099961" y="2257090"/>
                  <a:pt x="1135835" y="2221215"/>
                  <a:pt x="1180385" y="2221215"/>
                </a:cubicBezTo>
                <a:cubicBezTo>
                  <a:pt x="1224701" y="2221215"/>
                  <a:pt x="1260575" y="2257090"/>
                  <a:pt x="1260575" y="2301405"/>
                </a:cubicBezTo>
                <a:close/>
                <a:moveTo>
                  <a:pt x="1334435" y="2301405"/>
                </a:moveTo>
                <a:cubicBezTo>
                  <a:pt x="1334435" y="2386519"/>
                  <a:pt x="1265499" y="2455455"/>
                  <a:pt x="1180385" y="2455455"/>
                </a:cubicBezTo>
                <a:cubicBezTo>
                  <a:pt x="1095271" y="2455455"/>
                  <a:pt x="1026336" y="2386519"/>
                  <a:pt x="1026336" y="2301405"/>
                </a:cubicBezTo>
                <a:cubicBezTo>
                  <a:pt x="1026336" y="2216291"/>
                  <a:pt x="1095271" y="2147356"/>
                  <a:pt x="1180385" y="2147356"/>
                </a:cubicBezTo>
                <a:cubicBezTo>
                  <a:pt x="1265265" y="2147356"/>
                  <a:pt x="1334435" y="2216291"/>
                  <a:pt x="1334435" y="2301405"/>
                </a:cubicBezTo>
                <a:close/>
                <a:moveTo>
                  <a:pt x="1137946" y="1021412"/>
                </a:moveTo>
                <a:cubicBezTo>
                  <a:pt x="1137946" y="1333028"/>
                  <a:pt x="885417" y="1585556"/>
                  <a:pt x="573801" y="1585556"/>
                </a:cubicBezTo>
                <a:cubicBezTo>
                  <a:pt x="262420" y="1585322"/>
                  <a:pt x="9892" y="1332793"/>
                  <a:pt x="9892" y="1021412"/>
                </a:cubicBezTo>
                <a:cubicBezTo>
                  <a:pt x="9892" y="709796"/>
                  <a:pt x="262420" y="457268"/>
                  <a:pt x="574036" y="457268"/>
                </a:cubicBezTo>
                <a:cubicBezTo>
                  <a:pt x="885417" y="457268"/>
                  <a:pt x="1137946" y="709796"/>
                  <a:pt x="1137946" y="1021412"/>
                </a:cubicBezTo>
                <a:close/>
                <a:moveTo>
                  <a:pt x="1026805" y="1021412"/>
                </a:moveTo>
                <a:cubicBezTo>
                  <a:pt x="1026805" y="1271361"/>
                  <a:pt x="824220" y="1474181"/>
                  <a:pt x="574036" y="1474181"/>
                </a:cubicBezTo>
                <a:cubicBezTo>
                  <a:pt x="324087" y="1474181"/>
                  <a:pt x="121267" y="1271361"/>
                  <a:pt x="121267" y="1021412"/>
                </a:cubicBezTo>
                <a:cubicBezTo>
                  <a:pt x="121267" y="771463"/>
                  <a:pt x="324087" y="568643"/>
                  <a:pt x="574036" y="568643"/>
                </a:cubicBezTo>
                <a:cubicBezTo>
                  <a:pt x="824220" y="568643"/>
                  <a:pt x="1026805" y="771229"/>
                  <a:pt x="1026805" y="1021412"/>
                </a:cubicBezTo>
                <a:close/>
                <a:moveTo>
                  <a:pt x="884479" y="1021412"/>
                </a:moveTo>
                <a:cubicBezTo>
                  <a:pt x="884479" y="1192813"/>
                  <a:pt x="745436" y="1331856"/>
                  <a:pt x="574036" y="1331856"/>
                </a:cubicBezTo>
                <a:cubicBezTo>
                  <a:pt x="402636" y="1331856"/>
                  <a:pt x="263593" y="1192813"/>
                  <a:pt x="263593" y="1021412"/>
                </a:cubicBezTo>
                <a:cubicBezTo>
                  <a:pt x="263593" y="850012"/>
                  <a:pt x="402636" y="710969"/>
                  <a:pt x="574036" y="710969"/>
                </a:cubicBezTo>
                <a:cubicBezTo>
                  <a:pt x="745436" y="710969"/>
                  <a:pt x="884479" y="849777"/>
                  <a:pt x="884479" y="1021412"/>
                </a:cubicBezTo>
                <a:close/>
                <a:moveTo>
                  <a:pt x="674625" y="1021412"/>
                </a:moveTo>
                <a:cubicBezTo>
                  <a:pt x="674625" y="1076982"/>
                  <a:pt x="629606" y="1122001"/>
                  <a:pt x="574036" y="1122001"/>
                </a:cubicBezTo>
                <a:cubicBezTo>
                  <a:pt x="518466" y="1122001"/>
                  <a:pt x="473447" y="1076982"/>
                  <a:pt x="473447" y="1021412"/>
                </a:cubicBezTo>
                <a:cubicBezTo>
                  <a:pt x="473447" y="965842"/>
                  <a:pt x="518466" y="920823"/>
                  <a:pt x="574036" y="920823"/>
                </a:cubicBezTo>
                <a:cubicBezTo>
                  <a:pt x="629606" y="920588"/>
                  <a:pt x="674625" y="965842"/>
                  <a:pt x="674625" y="1021412"/>
                </a:cubicBezTo>
                <a:close/>
                <a:moveTo>
                  <a:pt x="767242" y="1021412"/>
                </a:moveTo>
                <a:cubicBezTo>
                  <a:pt x="767242" y="1128098"/>
                  <a:pt x="680722" y="1214619"/>
                  <a:pt x="574036" y="1214619"/>
                </a:cubicBezTo>
                <a:cubicBezTo>
                  <a:pt x="467350" y="1214619"/>
                  <a:pt x="380829" y="1128098"/>
                  <a:pt x="380829" y="1021412"/>
                </a:cubicBezTo>
                <a:cubicBezTo>
                  <a:pt x="380829" y="914727"/>
                  <a:pt x="467350" y="828206"/>
                  <a:pt x="574036" y="828206"/>
                </a:cubicBezTo>
                <a:cubicBezTo>
                  <a:pt x="680722" y="828206"/>
                  <a:pt x="767242" y="914727"/>
                  <a:pt x="767242" y="1021412"/>
                </a:cubicBezTo>
                <a:close/>
                <a:moveTo>
                  <a:pt x="1533503" y="2783718"/>
                </a:moveTo>
                <a:cubicBezTo>
                  <a:pt x="1533503" y="2804351"/>
                  <a:pt x="1516621" y="2821234"/>
                  <a:pt x="1495987" y="2821234"/>
                </a:cubicBezTo>
                <a:cubicBezTo>
                  <a:pt x="1475353" y="2821234"/>
                  <a:pt x="1458471" y="2804351"/>
                  <a:pt x="1458471" y="2783718"/>
                </a:cubicBezTo>
                <a:cubicBezTo>
                  <a:pt x="1458471" y="2763084"/>
                  <a:pt x="1475353" y="2746202"/>
                  <a:pt x="1495987" y="2746202"/>
                </a:cubicBezTo>
                <a:cubicBezTo>
                  <a:pt x="1516621" y="2746202"/>
                  <a:pt x="1533503" y="2762850"/>
                  <a:pt x="1533503" y="2783718"/>
                </a:cubicBezTo>
                <a:close/>
                <a:moveTo>
                  <a:pt x="1526000" y="2783718"/>
                </a:moveTo>
                <a:cubicBezTo>
                  <a:pt x="1526000" y="2800366"/>
                  <a:pt x="1512400" y="2813965"/>
                  <a:pt x="1495753" y="2813965"/>
                </a:cubicBezTo>
                <a:cubicBezTo>
                  <a:pt x="1479105" y="2813965"/>
                  <a:pt x="1465505" y="2800366"/>
                  <a:pt x="1465505" y="2783718"/>
                </a:cubicBezTo>
                <a:cubicBezTo>
                  <a:pt x="1465505" y="2767070"/>
                  <a:pt x="1479105" y="2753471"/>
                  <a:pt x="1495753" y="2753471"/>
                </a:cubicBezTo>
                <a:cubicBezTo>
                  <a:pt x="1512635" y="2753471"/>
                  <a:pt x="1526000" y="2767070"/>
                  <a:pt x="1526000" y="2783718"/>
                </a:cubicBezTo>
                <a:close/>
                <a:moveTo>
                  <a:pt x="1516621" y="2783718"/>
                </a:moveTo>
                <a:cubicBezTo>
                  <a:pt x="1516621" y="2795207"/>
                  <a:pt x="1507476" y="2804351"/>
                  <a:pt x="1495987" y="2804351"/>
                </a:cubicBezTo>
                <a:cubicBezTo>
                  <a:pt x="1484498" y="2804351"/>
                  <a:pt x="1475353" y="2795207"/>
                  <a:pt x="1475353" y="2783718"/>
                </a:cubicBezTo>
                <a:cubicBezTo>
                  <a:pt x="1475353" y="2772229"/>
                  <a:pt x="1484498" y="2763084"/>
                  <a:pt x="1495987" y="2763084"/>
                </a:cubicBezTo>
                <a:cubicBezTo>
                  <a:pt x="1507476" y="2763084"/>
                  <a:pt x="1516621" y="2772229"/>
                  <a:pt x="1516621" y="2783718"/>
                </a:cubicBezTo>
                <a:close/>
                <a:moveTo>
                  <a:pt x="3918805" y="2036684"/>
                </a:moveTo>
                <a:cubicBezTo>
                  <a:pt x="3918805" y="2102571"/>
                  <a:pt x="3865345" y="2156031"/>
                  <a:pt x="3799458" y="2156031"/>
                </a:cubicBezTo>
                <a:cubicBezTo>
                  <a:pt x="3733571" y="2156031"/>
                  <a:pt x="3680111" y="2102571"/>
                  <a:pt x="3680111" y="2036684"/>
                </a:cubicBezTo>
                <a:cubicBezTo>
                  <a:pt x="3680111" y="1970797"/>
                  <a:pt x="3733571" y="1917337"/>
                  <a:pt x="3799458" y="1917337"/>
                </a:cubicBezTo>
                <a:cubicBezTo>
                  <a:pt x="3865345" y="1917337"/>
                  <a:pt x="3918805" y="1970797"/>
                  <a:pt x="3918805" y="2036684"/>
                </a:cubicBezTo>
                <a:close/>
                <a:moveTo>
                  <a:pt x="3895358" y="2036684"/>
                </a:moveTo>
                <a:cubicBezTo>
                  <a:pt x="3895358" y="2089675"/>
                  <a:pt x="3852449" y="2132584"/>
                  <a:pt x="3799458" y="2132584"/>
                </a:cubicBezTo>
                <a:cubicBezTo>
                  <a:pt x="3746467" y="2132584"/>
                  <a:pt x="3703558" y="2089675"/>
                  <a:pt x="3703558" y="2036684"/>
                </a:cubicBezTo>
                <a:cubicBezTo>
                  <a:pt x="3703558" y="1983693"/>
                  <a:pt x="3746467" y="1940784"/>
                  <a:pt x="3799458" y="1940784"/>
                </a:cubicBezTo>
                <a:cubicBezTo>
                  <a:pt x="3852449" y="1940784"/>
                  <a:pt x="3895358" y="1983693"/>
                  <a:pt x="3895358" y="2036684"/>
                </a:cubicBezTo>
                <a:close/>
                <a:moveTo>
                  <a:pt x="3865111" y="2036684"/>
                </a:moveTo>
                <a:cubicBezTo>
                  <a:pt x="3865111" y="2073028"/>
                  <a:pt x="3835802" y="2102337"/>
                  <a:pt x="3799458" y="2102337"/>
                </a:cubicBezTo>
                <a:cubicBezTo>
                  <a:pt x="3763115" y="2102337"/>
                  <a:pt x="3733806" y="2073028"/>
                  <a:pt x="3733806" y="2036684"/>
                </a:cubicBezTo>
                <a:cubicBezTo>
                  <a:pt x="3733806" y="2000341"/>
                  <a:pt x="3763115" y="1971031"/>
                  <a:pt x="3799458" y="1971031"/>
                </a:cubicBezTo>
                <a:cubicBezTo>
                  <a:pt x="3835802" y="1971031"/>
                  <a:pt x="3865111" y="2000341"/>
                  <a:pt x="3865111" y="2036684"/>
                </a:cubicBezTo>
                <a:close/>
                <a:moveTo>
                  <a:pt x="3885510" y="508618"/>
                </a:moveTo>
                <a:cubicBezTo>
                  <a:pt x="3885510" y="574505"/>
                  <a:pt x="3832050" y="627965"/>
                  <a:pt x="3766163" y="627965"/>
                </a:cubicBezTo>
                <a:cubicBezTo>
                  <a:pt x="3700276" y="627965"/>
                  <a:pt x="3646816" y="574505"/>
                  <a:pt x="3646816" y="508618"/>
                </a:cubicBezTo>
                <a:cubicBezTo>
                  <a:pt x="3646816" y="442731"/>
                  <a:pt x="3700276" y="389271"/>
                  <a:pt x="3766163" y="389271"/>
                </a:cubicBezTo>
                <a:cubicBezTo>
                  <a:pt x="3832050" y="389271"/>
                  <a:pt x="3885510" y="442731"/>
                  <a:pt x="3885510" y="508618"/>
                </a:cubicBezTo>
                <a:close/>
                <a:moveTo>
                  <a:pt x="3862063" y="508618"/>
                </a:moveTo>
                <a:cubicBezTo>
                  <a:pt x="3862063" y="561609"/>
                  <a:pt x="3819154" y="604518"/>
                  <a:pt x="3766163" y="604518"/>
                </a:cubicBezTo>
                <a:cubicBezTo>
                  <a:pt x="3713172" y="604518"/>
                  <a:pt x="3670263" y="561609"/>
                  <a:pt x="3670263" y="508618"/>
                </a:cubicBezTo>
                <a:cubicBezTo>
                  <a:pt x="3670263" y="455627"/>
                  <a:pt x="3713172" y="412718"/>
                  <a:pt x="3766163" y="412718"/>
                </a:cubicBezTo>
                <a:cubicBezTo>
                  <a:pt x="3819154" y="412718"/>
                  <a:pt x="3862063" y="455627"/>
                  <a:pt x="3862063" y="508618"/>
                </a:cubicBezTo>
                <a:close/>
                <a:moveTo>
                  <a:pt x="3831816" y="508618"/>
                </a:moveTo>
                <a:cubicBezTo>
                  <a:pt x="3831816" y="544961"/>
                  <a:pt x="3802506" y="574270"/>
                  <a:pt x="3766163" y="574270"/>
                </a:cubicBezTo>
                <a:cubicBezTo>
                  <a:pt x="3729820" y="574270"/>
                  <a:pt x="3700510" y="544961"/>
                  <a:pt x="3700510" y="508618"/>
                </a:cubicBezTo>
                <a:cubicBezTo>
                  <a:pt x="3700510" y="472274"/>
                  <a:pt x="3729820" y="442965"/>
                  <a:pt x="3766163" y="442965"/>
                </a:cubicBezTo>
                <a:cubicBezTo>
                  <a:pt x="3802506" y="442965"/>
                  <a:pt x="3831816" y="472274"/>
                  <a:pt x="3831816" y="508618"/>
                </a:cubicBezTo>
                <a:close/>
                <a:moveTo>
                  <a:pt x="2284054" y="241083"/>
                </a:moveTo>
                <a:cubicBezTo>
                  <a:pt x="2284054" y="306970"/>
                  <a:pt x="2230594" y="360430"/>
                  <a:pt x="2164707" y="360430"/>
                </a:cubicBezTo>
                <a:cubicBezTo>
                  <a:pt x="2098819" y="360430"/>
                  <a:pt x="2045359" y="306970"/>
                  <a:pt x="2045359" y="241083"/>
                </a:cubicBezTo>
                <a:cubicBezTo>
                  <a:pt x="2045359" y="175196"/>
                  <a:pt x="2098819" y="121736"/>
                  <a:pt x="2164707" y="121736"/>
                </a:cubicBezTo>
                <a:cubicBezTo>
                  <a:pt x="2230828" y="121736"/>
                  <a:pt x="2284054" y="175196"/>
                  <a:pt x="2284054" y="241083"/>
                </a:cubicBezTo>
                <a:close/>
                <a:moveTo>
                  <a:pt x="2260606" y="241083"/>
                </a:moveTo>
                <a:cubicBezTo>
                  <a:pt x="2260606" y="294074"/>
                  <a:pt x="2217698" y="336983"/>
                  <a:pt x="2164707" y="336983"/>
                </a:cubicBezTo>
                <a:cubicBezTo>
                  <a:pt x="2111716" y="336983"/>
                  <a:pt x="2068807" y="294074"/>
                  <a:pt x="2068807" y="241083"/>
                </a:cubicBezTo>
                <a:cubicBezTo>
                  <a:pt x="2068807" y="188092"/>
                  <a:pt x="2111716" y="145183"/>
                  <a:pt x="2164707" y="145183"/>
                </a:cubicBezTo>
                <a:cubicBezTo>
                  <a:pt x="2217698" y="145418"/>
                  <a:pt x="2260606" y="188092"/>
                  <a:pt x="2260606" y="241083"/>
                </a:cubicBezTo>
                <a:close/>
                <a:moveTo>
                  <a:pt x="2230359" y="241083"/>
                </a:moveTo>
                <a:cubicBezTo>
                  <a:pt x="2230359" y="277427"/>
                  <a:pt x="2201050" y="306736"/>
                  <a:pt x="2164707" y="306736"/>
                </a:cubicBezTo>
                <a:cubicBezTo>
                  <a:pt x="2128363" y="306736"/>
                  <a:pt x="2099054" y="277427"/>
                  <a:pt x="2099054" y="241083"/>
                </a:cubicBezTo>
                <a:cubicBezTo>
                  <a:pt x="2099054" y="204740"/>
                  <a:pt x="2128363" y="175430"/>
                  <a:pt x="2164707" y="175430"/>
                </a:cubicBezTo>
                <a:cubicBezTo>
                  <a:pt x="2201050" y="175430"/>
                  <a:pt x="2230359" y="204740"/>
                  <a:pt x="2230359" y="241083"/>
                </a:cubicBezTo>
                <a:close/>
                <a:moveTo>
                  <a:pt x="2932139" y="2681722"/>
                </a:moveTo>
                <a:cubicBezTo>
                  <a:pt x="2932139" y="2718065"/>
                  <a:pt x="2902830" y="2747374"/>
                  <a:pt x="2866487" y="2747374"/>
                </a:cubicBezTo>
                <a:cubicBezTo>
                  <a:pt x="2830143" y="2747374"/>
                  <a:pt x="2800834" y="2718065"/>
                  <a:pt x="2800834" y="2681722"/>
                </a:cubicBezTo>
                <a:cubicBezTo>
                  <a:pt x="2800834" y="2645378"/>
                  <a:pt x="2830143" y="2616069"/>
                  <a:pt x="2866487" y="2616069"/>
                </a:cubicBezTo>
                <a:cubicBezTo>
                  <a:pt x="2902830" y="2616069"/>
                  <a:pt x="2932139" y="2645378"/>
                  <a:pt x="2932139" y="2681722"/>
                </a:cubicBezTo>
                <a:close/>
                <a:moveTo>
                  <a:pt x="2887589" y="2681722"/>
                </a:moveTo>
                <a:cubicBezTo>
                  <a:pt x="2887589" y="2693446"/>
                  <a:pt x="2877976" y="2703059"/>
                  <a:pt x="2866252" y="2703059"/>
                </a:cubicBezTo>
                <a:cubicBezTo>
                  <a:pt x="2854529" y="2703059"/>
                  <a:pt x="2844915" y="2693446"/>
                  <a:pt x="2844915" y="2681722"/>
                </a:cubicBezTo>
                <a:cubicBezTo>
                  <a:pt x="2844915" y="2669998"/>
                  <a:pt x="2854529" y="2660384"/>
                  <a:pt x="2866252" y="2660384"/>
                </a:cubicBezTo>
                <a:cubicBezTo>
                  <a:pt x="2878210" y="2660384"/>
                  <a:pt x="2887589" y="2669998"/>
                  <a:pt x="2887589" y="2681722"/>
                </a:cubicBezTo>
                <a:close/>
                <a:moveTo>
                  <a:pt x="2907285" y="2681722"/>
                </a:moveTo>
                <a:cubicBezTo>
                  <a:pt x="2907285" y="2704231"/>
                  <a:pt x="2888996" y="2722520"/>
                  <a:pt x="2866487" y="2722520"/>
                </a:cubicBezTo>
                <a:cubicBezTo>
                  <a:pt x="2843977" y="2722520"/>
                  <a:pt x="2825688" y="2704231"/>
                  <a:pt x="2825688" y="2681722"/>
                </a:cubicBezTo>
                <a:cubicBezTo>
                  <a:pt x="2825688" y="2659212"/>
                  <a:pt x="2843977" y="2640923"/>
                  <a:pt x="2866487" y="2640923"/>
                </a:cubicBezTo>
                <a:cubicBezTo>
                  <a:pt x="2888996" y="2640689"/>
                  <a:pt x="2907285" y="2658978"/>
                  <a:pt x="2907285" y="2681722"/>
                </a:cubicBezTo>
                <a:close/>
                <a:moveTo>
                  <a:pt x="3329807" y="292667"/>
                </a:moveTo>
                <a:cubicBezTo>
                  <a:pt x="3329807" y="358555"/>
                  <a:pt x="3276347" y="412015"/>
                  <a:pt x="3210460" y="412015"/>
                </a:cubicBezTo>
                <a:cubicBezTo>
                  <a:pt x="3144573" y="412015"/>
                  <a:pt x="3091113" y="358555"/>
                  <a:pt x="3091113" y="292667"/>
                </a:cubicBezTo>
                <a:cubicBezTo>
                  <a:pt x="3091113" y="226780"/>
                  <a:pt x="3144573" y="173320"/>
                  <a:pt x="3210460" y="173320"/>
                </a:cubicBezTo>
                <a:cubicBezTo>
                  <a:pt x="3276347" y="173320"/>
                  <a:pt x="3329807" y="226780"/>
                  <a:pt x="3329807" y="292667"/>
                </a:cubicBezTo>
                <a:close/>
                <a:moveTo>
                  <a:pt x="3306125" y="292667"/>
                </a:moveTo>
                <a:cubicBezTo>
                  <a:pt x="3306125" y="345658"/>
                  <a:pt x="3263217" y="388567"/>
                  <a:pt x="3210225" y="388567"/>
                </a:cubicBezTo>
                <a:cubicBezTo>
                  <a:pt x="3157234" y="388567"/>
                  <a:pt x="3114326" y="345658"/>
                  <a:pt x="3114326" y="292667"/>
                </a:cubicBezTo>
                <a:cubicBezTo>
                  <a:pt x="3114326" y="239676"/>
                  <a:pt x="3157234" y="196768"/>
                  <a:pt x="3210225" y="196768"/>
                </a:cubicBezTo>
                <a:cubicBezTo>
                  <a:pt x="3263217" y="197002"/>
                  <a:pt x="3306125" y="239911"/>
                  <a:pt x="3306125" y="292667"/>
                </a:cubicBezTo>
                <a:close/>
                <a:moveTo>
                  <a:pt x="3276113" y="292667"/>
                </a:moveTo>
                <a:cubicBezTo>
                  <a:pt x="3276113" y="329011"/>
                  <a:pt x="3246803" y="358320"/>
                  <a:pt x="3210460" y="358320"/>
                </a:cubicBezTo>
                <a:cubicBezTo>
                  <a:pt x="3174117" y="358320"/>
                  <a:pt x="3144807" y="329011"/>
                  <a:pt x="3144807" y="292667"/>
                </a:cubicBezTo>
                <a:cubicBezTo>
                  <a:pt x="3144807" y="256324"/>
                  <a:pt x="3174117" y="227015"/>
                  <a:pt x="3210460" y="227015"/>
                </a:cubicBezTo>
                <a:cubicBezTo>
                  <a:pt x="3246569" y="227015"/>
                  <a:pt x="3276113" y="256558"/>
                  <a:pt x="3276113" y="292667"/>
                </a:cubicBezTo>
                <a:close/>
                <a:moveTo>
                  <a:pt x="3231563" y="292667"/>
                </a:moveTo>
                <a:cubicBezTo>
                  <a:pt x="3231563" y="304391"/>
                  <a:pt x="3221949" y="314004"/>
                  <a:pt x="3210225" y="314004"/>
                </a:cubicBezTo>
                <a:cubicBezTo>
                  <a:pt x="3198502" y="314004"/>
                  <a:pt x="3188888" y="304391"/>
                  <a:pt x="3188888" y="292667"/>
                </a:cubicBezTo>
                <a:cubicBezTo>
                  <a:pt x="3188888" y="280944"/>
                  <a:pt x="3198502" y="271330"/>
                  <a:pt x="3210225" y="271330"/>
                </a:cubicBezTo>
                <a:cubicBezTo>
                  <a:pt x="3222184" y="271565"/>
                  <a:pt x="3231563" y="280944"/>
                  <a:pt x="3231563" y="292667"/>
                </a:cubicBezTo>
                <a:close/>
                <a:moveTo>
                  <a:pt x="3251258" y="292667"/>
                </a:moveTo>
                <a:cubicBezTo>
                  <a:pt x="3251258" y="315177"/>
                  <a:pt x="3232969" y="333466"/>
                  <a:pt x="3210460" y="333466"/>
                </a:cubicBezTo>
                <a:cubicBezTo>
                  <a:pt x="3187950" y="333466"/>
                  <a:pt x="3169662" y="315177"/>
                  <a:pt x="3169662" y="292667"/>
                </a:cubicBezTo>
                <a:cubicBezTo>
                  <a:pt x="3169662" y="270158"/>
                  <a:pt x="3187950" y="251869"/>
                  <a:pt x="3210460" y="251869"/>
                </a:cubicBezTo>
                <a:cubicBezTo>
                  <a:pt x="3232969" y="251869"/>
                  <a:pt x="3251258" y="270158"/>
                  <a:pt x="3251258" y="292667"/>
                </a:cubicBezTo>
                <a:close/>
              </a:path>
            </a:pathLst>
          </a:custGeom>
          <a:noFill/>
          <a:ln w="3175" cap="flat">
            <a:solidFill>
              <a:schemeClr val="bg1">
                <a:lumMod val="95000"/>
              </a:schemeClr>
            </a:solidFill>
            <a:prstDash val="solid"/>
            <a:miter/>
          </a:ln>
        </p:spPr>
        <p:txBody>
          <a:bodyPr anchor="ctr"/>
          <a:lstStyle/>
          <a:p>
            <a:pPr defTabSz="685783" eaLnBrk="1" fontAlgn="auto" hangingPunct="1">
              <a:spcBef>
                <a:spcPts val="0"/>
              </a:spcBef>
              <a:spcAft>
                <a:spcPts val="0"/>
              </a:spcAft>
              <a:defRPr/>
            </a:pPr>
            <a:endParaRPr lang="en-GB" dirty="0">
              <a:solidFill>
                <a:prstClr val="black"/>
              </a:solidFill>
              <a:latin typeface="Arial"/>
              <a:ea typeface="ヒラギノ角ゴ Pro W3"/>
              <a:cs typeface="ヒラギノ角ゴ Pro W3"/>
            </a:endParaRPr>
          </a:p>
        </p:txBody>
      </p:sp>
      <p:sp>
        <p:nvSpPr>
          <p:cNvPr id="28675" name="Textplatzhalter 14">
            <a:extLst>
              <a:ext uri="{FF2B5EF4-FFF2-40B4-BE49-F238E27FC236}">
                <a16:creationId xmlns:a16="http://schemas.microsoft.com/office/drawing/2014/main" id="{F70419AD-CC08-8A0D-E8CB-368B42D9B81D}"/>
              </a:ext>
            </a:extLst>
          </p:cNvPr>
          <p:cNvSpPr>
            <a:spLocks noGrp="1" noChangeArrowheads="1"/>
          </p:cNvSpPr>
          <p:nvPr>
            <p:ph type="body" sz="quarter" idx="13"/>
          </p:nvPr>
        </p:nvSpPr>
        <p:spPr>
          <a:xfrm>
            <a:off x="127000" y="1622424"/>
            <a:ext cx="4445000" cy="4778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a:latin typeface="Garamond" panose="02020404030301010803" pitchFamily="18" charset="0"/>
              </a:rPr>
              <a:t>Africa has great potential and self-interest to achieve green growth.</a:t>
            </a:r>
          </a:p>
          <a:p>
            <a:pPr eaLnBrk="1" hangingPunct="1"/>
            <a:endParaRPr lang="en-GB" altLang="en-US" dirty="0"/>
          </a:p>
        </p:txBody>
      </p:sp>
      <p:sp>
        <p:nvSpPr>
          <p:cNvPr id="28676" name="Titel 13">
            <a:extLst>
              <a:ext uri="{FF2B5EF4-FFF2-40B4-BE49-F238E27FC236}">
                <a16:creationId xmlns:a16="http://schemas.microsoft.com/office/drawing/2014/main" id="{4B107251-6622-5173-3E14-83AB1435E968}"/>
              </a:ext>
            </a:extLst>
          </p:cNvPr>
          <p:cNvSpPr>
            <a:spLocks noGrp="1" noChangeArrowheads="1"/>
          </p:cNvSpPr>
          <p:nvPr>
            <p:ph type="title"/>
          </p:nvPr>
        </p:nvSpPr>
        <p:spPr>
          <a:xfrm>
            <a:off x="127000" y="130175"/>
            <a:ext cx="888365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dirty="0">
                <a:latin typeface="Garamond" panose="02020404030301010803" pitchFamily="18" charset="0"/>
              </a:rPr>
              <a:t> </a:t>
            </a:r>
            <a:r>
              <a:rPr lang="en-GB" altLang="en-US" sz="3200" dirty="0">
                <a:solidFill>
                  <a:schemeClr val="bg1"/>
                </a:solidFill>
                <a:latin typeface="Garamond" panose="02020404030301010803" pitchFamily="18" charset="0"/>
              </a:rPr>
              <a:t>Climate Change and Digitisation (AfDB, 2023) </a:t>
            </a:r>
          </a:p>
        </p:txBody>
      </p:sp>
      <p:sp>
        <p:nvSpPr>
          <p:cNvPr id="28677" name="Textplatzhalter 1">
            <a:extLst>
              <a:ext uri="{FF2B5EF4-FFF2-40B4-BE49-F238E27FC236}">
                <a16:creationId xmlns:a16="http://schemas.microsoft.com/office/drawing/2014/main" id="{A4881A56-2559-E43E-5A50-2F67FA165FF4}"/>
              </a:ext>
            </a:extLst>
          </p:cNvPr>
          <p:cNvSpPr>
            <a:spLocks noGrp="1" noChangeArrowheads="1"/>
          </p:cNvSpPr>
          <p:nvPr>
            <p:ph type="body" sz="quarter" idx="14"/>
          </p:nvPr>
        </p:nvSpPr>
        <p:spPr>
          <a:xfrm>
            <a:off x="4889500" y="1600200"/>
            <a:ext cx="4121150" cy="4362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r>
              <a:rPr lang="en-US" altLang="en-US" sz="1800" dirty="0">
                <a:latin typeface="Garamond" panose="02020404030301010803" pitchFamily="18" charset="0"/>
              </a:rPr>
              <a:t>Africa needs </a:t>
            </a:r>
            <a:r>
              <a:rPr lang="en-US" altLang="en-US" sz="1800" dirty="0">
                <a:solidFill>
                  <a:srgbClr val="FF0000"/>
                </a:solidFill>
                <a:latin typeface="Garamond" panose="02020404030301010803" pitchFamily="18" charset="0"/>
              </a:rPr>
              <a:t>USD 213.4 billion </a:t>
            </a:r>
            <a:r>
              <a:rPr lang="en-US" altLang="en-US" sz="1800" dirty="0">
                <a:latin typeface="Garamond" panose="02020404030301010803" pitchFamily="18" charset="0"/>
              </a:rPr>
              <a:t>annually to close the climate financing </a:t>
            </a:r>
          </a:p>
          <a:p>
            <a:pPr algn="just" eaLnBrk="1" hangingPunct="1"/>
            <a:r>
              <a:rPr lang="en-US" altLang="en-US" sz="1800" dirty="0">
                <a:latin typeface="Garamond" panose="02020404030301010803" pitchFamily="18" charset="0"/>
              </a:rPr>
              <a:t>Africa received </a:t>
            </a:r>
            <a:r>
              <a:rPr lang="en-US" altLang="en-US" sz="1800" dirty="0">
                <a:solidFill>
                  <a:srgbClr val="FF0000"/>
                </a:solidFill>
                <a:latin typeface="Garamond" panose="02020404030301010803" pitchFamily="18" charset="0"/>
              </a:rPr>
              <a:t>USD 4.2 billion </a:t>
            </a:r>
            <a:r>
              <a:rPr lang="en-US" altLang="en-US" sz="1800" dirty="0">
                <a:latin typeface="Garamond" panose="02020404030301010803" pitchFamily="18" charset="0"/>
              </a:rPr>
              <a:t>in private climate finance in 2019/2020, 14 percent of total climate finance flows of USD </a:t>
            </a:r>
            <a:r>
              <a:rPr lang="en-US" altLang="en-US" sz="1800" dirty="0">
                <a:solidFill>
                  <a:srgbClr val="FF0000"/>
                </a:solidFill>
                <a:latin typeface="Garamond" panose="02020404030301010803" pitchFamily="18" charset="0"/>
              </a:rPr>
              <a:t>29.5 billion. </a:t>
            </a:r>
            <a:r>
              <a:rPr lang="en-US" altLang="en-US" sz="1800" dirty="0">
                <a:latin typeface="Garamond" panose="02020404030301010803" pitchFamily="18" charset="0"/>
              </a:rPr>
              <a:t>It requires </a:t>
            </a:r>
            <a:r>
              <a:rPr lang="en-US" altLang="en-US" sz="1800" dirty="0">
                <a:solidFill>
                  <a:srgbClr val="FF0000"/>
                </a:solidFill>
                <a:latin typeface="Garamond" panose="02020404030301010803" pitchFamily="18" charset="0"/>
              </a:rPr>
              <a:t>USD 242.4 billion </a:t>
            </a:r>
            <a:r>
              <a:rPr lang="en-US" altLang="en-US" sz="1800" dirty="0">
                <a:latin typeface="Garamond" panose="02020404030301010803" pitchFamily="18" charset="0"/>
              </a:rPr>
              <a:t>a year on average until 2030—</a:t>
            </a:r>
            <a:r>
              <a:rPr lang="en-US" altLang="en-US" sz="1800" dirty="0">
                <a:solidFill>
                  <a:srgbClr val="FF0000"/>
                </a:solidFill>
                <a:latin typeface="Garamond" panose="02020404030301010803" pitchFamily="18" charset="0"/>
              </a:rPr>
              <a:t>USD 2.7 trillion </a:t>
            </a:r>
            <a:r>
              <a:rPr lang="en-US" altLang="en-US" sz="1800" dirty="0">
                <a:latin typeface="Garamond" panose="02020404030301010803" pitchFamily="18" charset="0"/>
              </a:rPr>
              <a:t>over </a:t>
            </a:r>
            <a:r>
              <a:rPr lang="en-US" altLang="en-US" sz="1800" dirty="0">
                <a:solidFill>
                  <a:srgbClr val="FF0000"/>
                </a:solidFill>
                <a:latin typeface="Garamond" panose="02020404030301010803" pitchFamily="18" charset="0"/>
              </a:rPr>
              <a:t>2020–30</a:t>
            </a:r>
            <a:r>
              <a:rPr lang="en-US" altLang="en-US" sz="1800" dirty="0">
                <a:latin typeface="Garamond" panose="02020404030301010803" pitchFamily="18" charset="0"/>
              </a:rPr>
              <a:t>—to implement its climate action expressed in the latest submitted Nationally Determined Contributions (NDCs).</a:t>
            </a:r>
          </a:p>
          <a:p>
            <a:pPr algn="just" eaLnBrk="1" hangingPunct="1"/>
            <a:r>
              <a:rPr lang="en-US" altLang="en-US" sz="1800" dirty="0">
                <a:latin typeface="Garamond" panose="02020404030301010803" pitchFamily="18" charset="0"/>
              </a:rPr>
              <a:t>Africa needs </a:t>
            </a:r>
            <a:r>
              <a:rPr lang="en-US" altLang="en-US" sz="1800" dirty="0">
                <a:solidFill>
                  <a:srgbClr val="FF0000"/>
                </a:solidFill>
                <a:latin typeface="Garamond" panose="02020404030301010803" pitchFamily="18" charset="0"/>
              </a:rPr>
              <a:t>USD 1.3 trillion </a:t>
            </a:r>
            <a:r>
              <a:rPr lang="en-US" altLang="en-US" sz="1800" dirty="0">
                <a:latin typeface="Garamond" panose="02020404030301010803" pitchFamily="18" charset="0"/>
              </a:rPr>
              <a:t>annually to meet its sustainable development needs by 2030 and deliver </a:t>
            </a:r>
            <a:r>
              <a:rPr lang="en-US" altLang="en-US" sz="1800" dirty="0">
                <a:solidFill>
                  <a:srgbClr val="FF0000"/>
                </a:solidFill>
                <a:latin typeface="Garamond" panose="02020404030301010803" pitchFamily="18" charset="0"/>
              </a:rPr>
              <a:t>green growth</a:t>
            </a:r>
            <a:endParaRPr lang="en-GB" altLang="en-US" sz="1800" dirty="0">
              <a:solidFill>
                <a:srgbClr val="FF0000"/>
              </a:solidFill>
              <a:latin typeface="Garamond" panose="02020404030301010803" pitchFamily="18" charset="0"/>
            </a:endParaRPr>
          </a:p>
        </p:txBody>
      </p:sp>
      <p:sp>
        <p:nvSpPr>
          <p:cNvPr id="28678" name="Datumsplatzhalter 5">
            <a:extLst>
              <a:ext uri="{FF2B5EF4-FFF2-40B4-BE49-F238E27FC236}">
                <a16:creationId xmlns:a16="http://schemas.microsoft.com/office/drawing/2014/main" id="{65DD2C44-4205-673A-0635-3C8794CE3587}"/>
              </a:ext>
            </a:extLst>
          </p:cNvPr>
          <p:cNvSpPr>
            <a:spLocks noGrp="1" noChangeArrowheads="1"/>
          </p:cNvSpPr>
          <p:nvPr>
            <p:ph type="dt" sz="quarter" idx="16"/>
          </p:nvPr>
        </p:nvSpPr>
        <p:spPr bwMode="auto">
          <a:xfrm>
            <a:off x="998538" y="5783263"/>
            <a:ext cx="719137" cy="92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684213">
              <a:defRPr kumimoji="1">
                <a:solidFill>
                  <a:schemeClr val="tx1"/>
                </a:solidFill>
                <a:latin typeface="Calibri" panose="020F0502020204030204" pitchFamily="34" charset="0"/>
                <a:ea typeface="ヒラギノ角ゴ Pro W3" pitchFamily="24" charset="-122"/>
              </a:defRPr>
            </a:lvl1pPr>
            <a:lvl2pPr marL="742950" indent="-285750" defTabSz="684213">
              <a:defRPr kumimoji="1">
                <a:solidFill>
                  <a:schemeClr val="tx1"/>
                </a:solidFill>
                <a:latin typeface="Calibri" panose="020F0502020204030204" pitchFamily="34" charset="0"/>
                <a:ea typeface="ヒラギノ角ゴ Pro W3" pitchFamily="24" charset="-122"/>
              </a:defRPr>
            </a:lvl2pPr>
            <a:lvl3pPr marL="1143000" indent="-228600" defTabSz="684213">
              <a:defRPr kumimoji="1">
                <a:solidFill>
                  <a:schemeClr val="tx1"/>
                </a:solidFill>
                <a:latin typeface="Calibri" panose="020F0502020204030204" pitchFamily="34" charset="0"/>
                <a:ea typeface="ヒラギノ角ゴ Pro W3" pitchFamily="24" charset="-122"/>
              </a:defRPr>
            </a:lvl3pPr>
            <a:lvl4pPr marL="1600200" indent="-228600" defTabSz="684213">
              <a:defRPr kumimoji="1">
                <a:solidFill>
                  <a:schemeClr val="tx1"/>
                </a:solidFill>
                <a:latin typeface="Calibri" panose="020F0502020204030204" pitchFamily="34" charset="0"/>
                <a:ea typeface="ヒラギノ角ゴ Pro W3" pitchFamily="24" charset="-122"/>
              </a:defRPr>
            </a:lvl4pPr>
            <a:lvl5pPr marL="2057400" indent="-228600" defTabSz="684213">
              <a:defRPr kumimoji="1">
                <a:solidFill>
                  <a:schemeClr val="tx1"/>
                </a:solidFill>
                <a:latin typeface="Calibri" panose="020F0502020204030204" pitchFamily="34" charset="0"/>
                <a:ea typeface="ヒラギノ角ゴ Pro W3" pitchFamily="24" charset="-122"/>
              </a:defRPr>
            </a:lvl5pPr>
            <a:lvl6pPr marL="25146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6pPr>
            <a:lvl7pPr marL="29718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7pPr>
            <a:lvl8pPr marL="34290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8pPr>
            <a:lvl9pPr marL="38862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9pPr>
          </a:lstStyle>
          <a:p>
            <a:fld id="{CF5D229D-FE07-447E-A447-3CD8C70A9E3A}" type="datetime4">
              <a:rPr lang="en-US" altLang="en-US" smtClean="0">
                <a:solidFill>
                  <a:srgbClr val="7F7F7F"/>
                </a:solidFill>
              </a:rPr>
              <a:pPr/>
              <a:t>December 11, 2025</a:t>
            </a:fld>
            <a:endParaRPr lang="en-GB" altLang="en-US">
              <a:solidFill>
                <a:srgbClr val="7F7F7F"/>
              </a:solidFill>
            </a:endParaRPr>
          </a:p>
        </p:txBody>
      </p:sp>
      <p:sp>
        <p:nvSpPr>
          <p:cNvPr id="28679" name="Fußzeilenplatzhalter 6">
            <a:extLst>
              <a:ext uri="{FF2B5EF4-FFF2-40B4-BE49-F238E27FC236}">
                <a16:creationId xmlns:a16="http://schemas.microsoft.com/office/drawing/2014/main" id="{F01CB156-B0B4-1F58-BDD9-ECA3CCC76229}"/>
              </a:ext>
            </a:extLst>
          </p:cNvPr>
          <p:cNvSpPr>
            <a:spLocks noGrp="1" noChangeArrowheads="1"/>
          </p:cNvSpPr>
          <p:nvPr>
            <p:ph type="ftr" sz="quarter"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684213">
              <a:defRPr kumimoji="1">
                <a:solidFill>
                  <a:schemeClr val="tx1"/>
                </a:solidFill>
                <a:latin typeface="Calibri" panose="020F0502020204030204" pitchFamily="34" charset="0"/>
                <a:ea typeface="ヒラギノ角ゴ Pro W3" pitchFamily="24" charset="-122"/>
              </a:defRPr>
            </a:lvl1pPr>
            <a:lvl2pPr marL="742950" indent="-285750" defTabSz="684213">
              <a:defRPr kumimoji="1">
                <a:solidFill>
                  <a:schemeClr val="tx1"/>
                </a:solidFill>
                <a:latin typeface="Calibri" panose="020F0502020204030204" pitchFamily="34" charset="0"/>
                <a:ea typeface="ヒラギノ角ゴ Pro W3" pitchFamily="24" charset="-122"/>
              </a:defRPr>
            </a:lvl2pPr>
            <a:lvl3pPr marL="1143000" indent="-228600" defTabSz="684213">
              <a:defRPr kumimoji="1">
                <a:solidFill>
                  <a:schemeClr val="tx1"/>
                </a:solidFill>
                <a:latin typeface="Calibri" panose="020F0502020204030204" pitchFamily="34" charset="0"/>
                <a:ea typeface="ヒラギノ角ゴ Pro W3" pitchFamily="24" charset="-122"/>
              </a:defRPr>
            </a:lvl3pPr>
            <a:lvl4pPr marL="1600200" indent="-228600" defTabSz="684213">
              <a:defRPr kumimoji="1">
                <a:solidFill>
                  <a:schemeClr val="tx1"/>
                </a:solidFill>
                <a:latin typeface="Calibri" panose="020F0502020204030204" pitchFamily="34" charset="0"/>
                <a:ea typeface="ヒラギノ角ゴ Pro W3" pitchFamily="24" charset="-122"/>
              </a:defRPr>
            </a:lvl4pPr>
            <a:lvl5pPr marL="2057400" indent="-228600" defTabSz="684213">
              <a:defRPr kumimoji="1">
                <a:solidFill>
                  <a:schemeClr val="tx1"/>
                </a:solidFill>
                <a:latin typeface="Calibri" panose="020F0502020204030204" pitchFamily="34" charset="0"/>
                <a:ea typeface="ヒラギノ角ゴ Pro W3" pitchFamily="24" charset="-122"/>
              </a:defRPr>
            </a:lvl5pPr>
            <a:lvl6pPr marL="25146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6pPr>
            <a:lvl7pPr marL="29718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7pPr>
            <a:lvl8pPr marL="34290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8pPr>
            <a:lvl9pPr marL="38862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9pPr>
          </a:lstStyle>
          <a:p>
            <a:r>
              <a:rPr lang="en-GB" altLang="en-US">
                <a:solidFill>
                  <a:srgbClr val="7F7F7F"/>
                </a:solidFill>
              </a:rPr>
              <a:t>Titel of the presentation</a:t>
            </a:r>
          </a:p>
        </p:txBody>
      </p:sp>
      <p:sp>
        <p:nvSpPr>
          <p:cNvPr id="28680" name="Foliennummernplatzhalter 7">
            <a:extLst>
              <a:ext uri="{FF2B5EF4-FFF2-40B4-BE49-F238E27FC236}">
                <a16:creationId xmlns:a16="http://schemas.microsoft.com/office/drawing/2014/main" id="{124459A2-3280-C5EF-88EC-1DF443FDC049}"/>
              </a:ext>
            </a:extLst>
          </p:cNvPr>
          <p:cNvSpPr>
            <a:spLocks noGrp="1" noChangeArrowheads="1"/>
          </p:cNvSpPr>
          <p:nvPr>
            <p:ph type="sldNum" sz="quarter" idx="17"/>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684213">
              <a:defRPr kumimoji="1">
                <a:solidFill>
                  <a:schemeClr val="tx1"/>
                </a:solidFill>
                <a:latin typeface="Calibri" panose="020F0502020204030204" pitchFamily="34" charset="0"/>
                <a:ea typeface="ヒラギノ角ゴ Pro W3" pitchFamily="24" charset="-122"/>
              </a:defRPr>
            </a:lvl1pPr>
            <a:lvl2pPr marL="742950" indent="-285750" defTabSz="684213">
              <a:defRPr kumimoji="1">
                <a:solidFill>
                  <a:schemeClr val="tx1"/>
                </a:solidFill>
                <a:latin typeface="Calibri" panose="020F0502020204030204" pitchFamily="34" charset="0"/>
                <a:ea typeface="ヒラギノ角ゴ Pro W3" pitchFamily="24" charset="-122"/>
              </a:defRPr>
            </a:lvl2pPr>
            <a:lvl3pPr marL="1143000" indent="-228600" defTabSz="684213">
              <a:defRPr kumimoji="1">
                <a:solidFill>
                  <a:schemeClr val="tx1"/>
                </a:solidFill>
                <a:latin typeface="Calibri" panose="020F0502020204030204" pitchFamily="34" charset="0"/>
                <a:ea typeface="ヒラギノ角ゴ Pro W3" pitchFamily="24" charset="-122"/>
              </a:defRPr>
            </a:lvl3pPr>
            <a:lvl4pPr marL="1600200" indent="-228600" defTabSz="684213">
              <a:defRPr kumimoji="1">
                <a:solidFill>
                  <a:schemeClr val="tx1"/>
                </a:solidFill>
                <a:latin typeface="Calibri" panose="020F0502020204030204" pitchFamily="34" charset="0"/>
                <a:ea typeface="ヒラギノ角ゴ Pro W3" pitchFamily="24" charset="-122"/>
              </a:defRPr>
            </a:lvl4pPr>
            <a:lvl5pPr marL="2057400" indent="-228600" defTabSz="684213">
              <a:defRPr kumimoji="1">
                <a:solidFill>
                  <a:schemeClr val="tx1"/>
                </a:solidFill>
                <a:latin typeface="Calibri" panose="020F0502020204030204" pitchFamily="34" charset="0"/>
                <a:ea typeface="ヒラギノ角ゴ Pro W3" pitchFamily="24" charset="-122"/>
              </a:defRPr>
            </a:lvl5pPr>
            <a:lvl6pPr marL="25146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6pPr>
            <a:lvl7pPr marL="29718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7pPr>
            <a:lvl8pPr marL="34290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8pPr>
            <a:lvl9pPr marL="3886200" indent="-228600" defTabSz="684213" eaLnBrk="0" fontAlgn="base" hangingPunct="0">
              <a:spcBef>
                <a:spcPct val="0"/>
              </a:spcBef>
              <a:spcAft>
                <a:spcPct val="0"/>
              </a:spcAft>
              <a:defRPr kumimoji="1">
                <a:solidFill>
                  <a:schemeClr val="tx1"/>
                </a:solidFill>
                <a:latin typeface="Calibri" panose="020F0502020204030204" pitchFamily="34" charset="0"/>
                <a:ea typeface="ヒラギノ角ゴ Pro W3" pitchFamily="24" charset="-122"/>
              </a:defRPr>
            </a:lvl9pPr>
          </a:lstStyle>
          <a:p>
            <a:r>
              <a:rPr lang="en-GB" altLang="en-US">
                <a:solidFill>
                  <a:srgbClr val="6F6F6F"/>
                </a:solidFill>
              </a:rPr>
              <a:t>Page </a:t>
            </a:r>
            <a:fld id="{88EFA9C4-436D-449F-85C4-53890AE76C97}" type="slidenum">
              <a:rPr lang="en-GB" altLang="en-US" smtClean="0">
                <a:solidFill>
                  <a:srgbClr val="6F6F6F"/>
                </a:solidFill>
              </a:rPr>
              <a:pPr/>
              <a:t>12</a:t>
            </a:fld>
            <a:endParaRPr lang="en-GB" altLang="en-US">
              <a:solidFill>
                <a:srgbClr val="6F6F6F"/>
              </a:solidFill>
            </a:endParaRPr>
          </a:p>
        </p:txBody>
      </p:sp>
      <p:pic>
        <p:nvPicPr>
          <p:cNvPr id="28681" name="Picture 3">
            <a:extLst>
              <a:ext uri="{FF2B5EF4-FFF2-40B4-BE49-F238E27FC236}">
                <a16:creationId xmlns:a16="http://schemas.microsoft.com/office/drawing/2014/main" id="{A71A3ACF-45D1-FBE4-C20D-FFDE93528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743200"/>
            <a:ext cx="4700587"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62F7-1F9E-A10E-74E2-456CD2DE3DA9}"/>
              </a:ext>
            </a:extLst>
          </p:cNvPr>
          <p:cNvSpPr>
            <a:spLocks noGrp="1"/>
          </p:cNvSpPr>
          <p:nvPr>
            <p:ph type="title"/>
          </p:nvPr>
        </p:nvSpPr>
        <p:spPr>
          <a:xfrm>
            <a:off x="0" y="246628"/>
            <a:ext cx="8991600" cy="1323439"/>
          </a:xfrm>
        </p:spPr>
        <p:txBody>
          <a:bodyPr/>
          <a:lstStyle/>
          <a:p>
            <a:pPr algn="ctr"/>
            <a:r>
              <a:rPr lang="en-US" dirty="0"/>
              <a:t>Colonial Economic Legacy and Women’s Empowerment</a:t>
            </a:r>
          </a:p>
        </p:txBody>
      </p:sp>
      <p:sp>
        <p:nvSpPr>
          <p:cNvPr id="3" name="Content Placeholder 2">
            <a:extLst>
              <a:ext uri="{FF2B5EF4-FFF2-40B4-BE49-F238E27FC236}">
                <a16:creationId xmlns:a16="http://schemas.microsoft.com/office/drawing/2014/main" id="{9683717D-AAF2-A811-2776-2AEDE080786C}"/>
              </a:ext>
            </a:extLst>
          </p:cNvPr>
          <p:cNvSpPr>
            <a:spLocks noGrp="1"/>
          </p:cNvSpPr>
          <p:nvPr>
            <p:ph idx="1"/>
          </p:nvPr>
        </p:nvSpPr>
        <p:spPr>
          <a:xfrm>
            <a:off x="0" y="1676400"/>
            <a:ext cx="8991600" cy="4525963"/>
          </a:xfrm>
        </p:spPr>
        <p:txBody>
          <a:bodyPr/>
          <a:lstStyle/>
          <a:p>
            <a:r>
              <a:rPr lang="en-US" dirty="0"/>
              <a:t>“African colonialism generally eroded women's political power and economic autonomy, introducing male-centric legal systems, restricting women's access to resources, and imposing new gender roles”</a:t>
            </a:r>
          </a:p>
          <a:p>
            <a:r>
              <a:rPr lang="en-US" dirty="0"/>
              <a:t>Leftovers:</a:t>
            </a:r>
          </a:p>
          <a:p>
            <a:r>
              <a:rPr lang="en-US" b="1" dirty="0"/>
              <a:t>Economic Disempowerment</a:t>
            </a:r>
          </a:p>
          <a:p>
            <a:r>
              <a:rPr lang="en-US" b="1" dirty="0"/>
              <a:t>Loss of Political Influence</a:t>
            </a:r>
          </a:p>
          <a:p>
            <a:r>
              <a:rPr lang="en-US" b="1" dirty="0"/>
              <a:t> Imposed Patriarchal Structures</a:t>
            </a:r>
          </a:p>
          <a:p>
            <a:r>
              <a:rPr lang="en-US" b="1" dirty="0"/>
              <a:t> Exacerbated pre-existing barriers </a:t>
            </a:r>
            <a:endParaRPr lang="en-US" dirty="0"/>
          </a:p>
        </p:txBody>
      </p:sp>
    </p:spTree>
    <p:extLst>
      <p:ext uri="{BB962C8B-B14F-4D97-AF65-F5344CB8AC3E}">
        <p14:creationId xmlns:p14="http://schemas.microsoft.com/office/powerpoint/2010/main" val="74640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36215F3-1C49-2F6F-A98E-834A056DC539}"/>
              </a:ext>
            </a:extLst>
          </p:cNvPr>
          <p:cNvPicPr>
            <a:picLocks noChangeAspect="1"/>
          </p:cNvPicPr>
          <p:nvPr/>
        </p:nvPicPr>
        <p:blipFill>
          <a:blip r:embed="rId3"/>
          <a:srcRect l="80208" t="31481" r="9167" b="21852"/>
          <a:stretch>
            <a:fillRect/>
          </a:stretch>
        </p:blipFill>
        <p:spPr>
          <a:xfrm>
            <a:off x="123825" y="1172209"/>
            <a:ext cx="2058247" cy="2542541"/>
          </a:xfrm>
          <a:prstGeom prst="rect">
            <a:avLst/>
          </a:prstGeom>
        </p:spPr>
      </p:pic>
      <p:sp>
        <p:nvSpPr>
          <p:cNvPr id="4" name="Tekstfelt 3">
            <a:extLst>
              <a:ext uri="{FF2B5EF4-FFF2-40B4-BE49-F238E27FC236}">
                <a16:creationId xmlns:a16="http://schemas.microsoft.com/office/drawing/2014/main" id="{51BDB178-6071-2100-0BAD-CF07FDED05A5}"/>
              </a:ext>
            </a:extLst>
          </p:cNvPr>
          <p:cNvSpPr txBox="1"/>
          <p:nvPr/>
        </p:nvSpPr>
        <p:spPr>
          <a:xfrm>
            <a:off x="1711842" y="435935"/>
            <a:ext cx="6613008" cy="461665"/>
          </a:xfrm>
          <a:prstGeom prst="rect">
            <a:avLst/>
          </a:prstGeom>
          <a:noFill/>
        </p:spPr>
        <p:txBody>
          <a:bodyPr wrap="square" rtlCol="0">
            <a:spAutoFit/>
          </a:bodyPr>
          <a:lstStyle/>
          <a:p>
            <a:r>
              <a:rPr lang="en-GB" sz="2400" b="1" dirty="0">
                <a:solidFill>
                  <a:schemeClr val="accent3">
                    <a:lumMod val="75000"/>
                  </a:schemeClr>
                </a:solidFill>
                <a:latin typeface="Oxfam TSTAR PRO" panose="02000806030000020004" pitchFamily="2" charset="0"/>
                <a:ea typeface="Cambria" panose="02040503050406030204" pitchFamily="18" charset="0"/>
                <a:cs typeface="Cambria" panose="02040503050406030204" pitchFamily="18" charset="0"/>
              </a:rPr>
              <a:t>AFRICAN TAX SYSTEMS FUEL INEQUALITY</a:t>
            </a:r>
          </a:p>
        </p:txBody>
      </p:sp>
      <p:sp>
        <p:nvSpPr>
          <p:cNvPr id="10" name="Tekstfelt 9">
            <a:extLst>
              <a:ext uri="{FF2B5EF4-FFF2-40B4-BE49-F238E27FC236}">
                <a16:creationId xmlns:a16="http://schemas.microsoft.com/office/drawing/2014/main" id="{3552E967-1E01-A76D-BBC3-FED1AED93821}"/>
              </a:ext>
            </a:extLst>
          </p:cNvPr>
          <p:cNvSpPr txBox="1"/>
          <p:nvPr/>
        </p:nvSpPr>
        <p:spPr>
          <a:xfrm>
            <a:off x="2252663" y="1347662"/>
            <a:ext cx="6691312" cy="1754326"/>
          </a:xfrm>
          <a:prstGeom prst="rect">
            <a:avLst/>
          </a:prstGeom>
          <a:noFill/>
        </p:spPr>
        <p:txBody>
          <a:bodyPr wrap="square" lIns="91440" tIns="45720" rIns="91440" bIns="45720" anchor="t">
            <a:spAutoFit/>
          </a:bodyPr>
          <a:lstStyle/>
          <a:p>
            <a:pPr marL="285750" lvl="0" indent="-285750">
              <a:buFont typeface="Arial" panose="020B0604020202020204" pitchFamily="34" charset="0"/>
              <a:buChar char="•"/>
            </a:pPr>
            <a:r>
              <a:rPr lang="en-GB" dirty="0">
                <a:solidFill>
                  <a:schemeClr val="accent3">
                    <a:lumMod val="75000"/>
                  </a:schemeClr>
                </a:solidFill>
                <a:latin typeface="Roboto"/>
                <a:ea typeface="Roboto"/>
                <a:cs typeface="Roboto"/>
              </a:rPr>
              <a:t>For every US$1 African countries collect from personal income tax and wealth taxes, nearly US$3 is on average raised from inequality increasing indirect taxes (VAT etc.)</a:t>
            </a:r>
          </a:p>
          <a:p>
            <a:pPr lvl="0"/>
            <a:endParaRPr lang="en-GB" dirty="0">
              <a:solidFill>
                <a:schemeClr val="accent3">
                  <a:lumMod val="75000"/>
                </a:schemeClr>
              </a:solidFill>
              <a:latin typeface="Roboto"/>
              <a:ea typeface="Roboto"/>
              <a:cs typeface="Roboto"/>
            </a:endParaRPr>
          </a:p>
          <a:p>
            <a:pPr marL="285750" lvl="0" indent="-285750">
              <a:buFont typeface="Arial" panose="020B0604020202020204" pitchFamily="34" charset="0"/>
              <a:buChar char="•"/>
            </a:pPr>
            <a:r>
              <a:rPr lang="da-DK" sz="1800" dirty="0">
                <a:solidFill>
                  <a:schemeClr val="accent3">
                    <a:lumMod val="75000"/>
                  </a:schemeClr>
                </a:solidFill>
                <a:latin typeface="Roboto"/>
                <a:ea typeface="Roboto"/>
                <a:cs typeface="Roboto"/>
              </a:rPr>
              <a:t>Taxes on wealth have fallen by nearly a quarter since 2012 while payrolls taxes and VAT have increased</a:t>
            </a:r>
          </a:p>
        </p:txBody>
      </p:sp>
      <p:sp>
        <p:nvSpPr>
          <p:cNvPr id="12" name="Tekstfelt 11">
            <a:extLst>
              <a:ext uri="{FF2B5EF4-FFF2-40B4-BE49-F238E27FC236}">
                <a16:creationId xmlns:a16="http://schemas.microsoft.com/office/drawing/2014/main" id="{F3718580-E751-DE45-D788-E45EC89B827D}"/>
              </a:ext>
            </a:extLst>
          </p:cNvPr>
          <p:cNvSpPr txBox="1"/>
          <p:nvPr/>
        </p:nvSpPr>
        <p:spPr>
          <a:xfrm>
            <a:off x="733425" y="5200650"/>
            <a:ext cx="666750" cy="1181100"/>
          </a:xfrm>
          <a:prstGeom prst="rect">
            <a:avLst/>
          </a:prstGeom>
          <a:solidFill>
            <a:srgbClr val="F3F0F6"/>
          </a:solidFill>
        </p:spPr>
        <p:txBody>
          <a:bodyPr wrap="square" rtlCol="0">
            <a:spAutoFit/>
          </a:bodyPr>
          <a:lstStyle/>
          <a:p>
            <a:endParaRPr lang="da-DK" dirty="0"/>
          </a:p>
        </p:txBody>
      </p:sp>
      <p:graphicFrame>
        <p:nvGraphicFramePr>
          <p:cNvPr id="11" name="Diagram 10">
            <a:extLst>
              <a:ext uri="{FF2B5EF4-FFF2-40B4-BE49-F238E27FC236}">
                <a16:creationId xmlns:a16="http://schemas.microsoft.com/office/drawing/2014/main" id="{5EA4B32A-536D-CC0B-542A-6629468F9634}"/>
              </a:ext>
            </a:extLst>
          </p:cNvPr>
          <p:cNvGraphicFramePr>
            <a:graphicFrameLocks/>
          </p:cNvGraphicFramePr>
          <p:nvPr/>
        </p:nvGraphicFramePr>
        <p:xfrm>
          <a:off x="4310909" y="3741937"/>
          <a:ext cx="4724401" cy="3001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a:extLst>
              <a:ext uri="{FF2B5EF4-FFF2-40B4-BE49-F238E27FC236}">
                <a16:creationId xmlns:a16="http://schemas.microsoft.com/office/drawing/2014/main" id="{7F7E5880-A917-4E79-B59B-E044946241AC}"/>
              </a:ext>
            </a:extLst>
          </p:cNvPr>
          <p:cNvGraphicFramePr>
            <a:graphicFrameLocks/>
          </p:cNvGraphicFramePr>
          <p:nvPr/>
        </p:nvGraphicFramePr>
        <p:xfrm>
          <a:off x="53234" y="3714750"/>
          <a:ext cx="4257675" cy="31980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640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C68B2C7-AFDC-3396-C78E-44371546EAC4}"/>
              </a:ext>
            </a:extLst>
          </p:cNvPr>
          <p:cNvPicPr>
            <a:picLocks noChangeAspect="1"/>
          </p:cNvPicPr>
          <p:nvPr/>
        </p:nvPicPr>
        <p:blipFill>
          <a:blip r:embed="rId2"/>
          <a:srcRect l="80208" t="31481" r="9167" b="21852"/>
          <a:stretch>
            <a:fillRect/>
          </a:stretch>
        </p:blipFill>
        <p:spPr>
          <a:xfrm>
            <a:off x="123825" y="1172209"/>
            <a:ext cx="2058247" cy="2542541"/>
          </a:xfrm>
          <a:prstGeom prst="rect">
            <a:avLst/>
          </a:prstGeom>
        </p:spPr>
      </p:pic>
      <p:pic>
        <p:nvPicPr>
          <p:cNvPr id="3" name="Billede 2">
            <a:extLst>
              <a:ext uri="{FF2B5EF4-FFF2-40B4-BE49-F238E27FC236}">
                <a16:creationId xmlns:a16="http://schemas.microsoft.com/office/drawing/2014/main" id="{BE1D3FAB-74FD-E113-9077-D5F3349B7405}"/>
              </a:ext>
            </a:extLst>
          </p:cNvPr>
          <p:cNvPicPr>
            <a:picLocks noChangeAspect="1"/>
          </p:cNvPicPr>
          <p:nvPr/>
        </p:nvPicPr>
        <p:blipFill>
          <a:blip r:embed="rId3">
            <a:extLst>
              <a:ext uri="{28A0092B-C50C-407E-A947-70E740481C1C}">
                <a14:useLocalDpi xmlns:a14="http://schemas.microsoft.com/office/drawing/2010/main" val="0"/>
              </a:ext>
            </a:extLst>
          </a:blip>
          <a:srcRect l="2684" t="7616" r="940"/>
          <a:stretch>
            <a:fillRect/>
          </a:stretch>
        </p:blipFill>
        <p:spPr>
          <a:xfrm>
            <a:off x="2524124" y="2957316"/>
            <a:ext cx="6651625" cy="3900684"/>
          </a:xfrm>
          <a:prstGeom prst="rect">
            <a:avLst/>
          </a:prstGeom>
        </p:spPr>
      </p:pic>
      <p:sp>
        <p:nvSpPr>
          <p:cNvPr id="4" name="Tekstfelt 3">
            <a:extLst>
              <a:ext uri="{FF2B5EF4-FFF2-40B4-BE49-F238E27FC236}">
                <a16:creationId xmlns:a16="http://schemas.microsoft.com/office/drawing/2014/main" id="{4B4BA262-EFEB-47EA-397C-C7A816EEA07D}"/>
              </a:ext>
            </a:extLst>
          </p:cNvPr>
          <p:cNvSpPr txBox="1"/>
          <p:nvPr/>
        </p:nvSpPr>
        <p:spPr>
          <a:xfrm>
            <a:off x="1352551" y="435935"/>
            <a:ext cx="7667624" cy="461665"/>
          </a:xfrm>
          <a:prstGeom prst="rect">
            <a:avLst/>
          </a:prstGeom>
          <a:noFill/>
        </p:spPr>
        <p:txBody>
          <a:bodyPr wrap="square" rtlCol="0">
            <a:spAutoFit/>
          </a:bodyPr>
          <a:lstStyle/>
          <a:p>
            <a:r>
              <a:rPr lang="en-GB" sz="2400" b="1" dirty="0">
                <a:solidFill>
                  <a:schemeClr val="accent3">
                    <a:lumMod val="75000"/>
                  </a:schemeClr>
                </a:solidFill>
                <a:latin typeface="Oxfam TSTAR PRO" panose="02000806030000020004" pitchFamily="2" charset="0"/>
                <a:ea typeface="Cambria" panose="02040503050406030204" pitchFamily="18" charset="0"/>
                <a:cs typeface="Cambria" panose="02040503050406030204" pitchFamily="18" charset="0"/>
              </a:rPr>
              <a:t>AFRICAN TAX SYSTEMS FAIL TO TAX THE TOP 1%</a:t>
            </a:r>
          </a:p>
        </p:txBody>
      </p:sp>
      <p:sp>
        <p:nvSpPr>
          <p:cNvPr id="5" name="Tekstfelt 4">
            <a:extLst>
              <a:ext uri="{FF2B5EF4-FFF2-40B4-BE49-F238E27FC236}">
                <a16:creationId xmlns:a16="http://schemas.microsoft.com/office/drawing/2014/main" id="{336C1142-9788-D41E-7CEB-B68785395E64}"/>
              </a:ext>
            </a:extLst>
          </p:cNvPr>
          <p:cNvSpPr txBox="1"/>
          <p:nvPr/>
        </p:nvSpPr>
        <p:spPr>
          <a:xfrm>
            <a:off x="2359025" y="1057275"/>
            <a:ext cx="6502400"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accent3">
                    <a:lumMod val="75000"/>
                  </a:schemeClr>
                </a:solidFill>
                <a:latin typeface="Roboto"/>
                <a:ea typeface="Roboto"/>
                <a:cs typeface="Roboto"/>
              </a:rPr>
              <a:t>African countries on average reduce the income of the richest 1% </a:t>
            </a:r>
            <a:r>
              <a:rPr lang="en-GB" b="1" dirty="0">
                <a:solidFill>
                  <a:schemeClr val="accent3">
                    <a:lumMod val="75000"/>
                  </a:schemeClr>
                </a:solidFill>
                <a:latin typeface="Roboto"/>
                <a:ea typeface="Roboto"/>
                <a:cs typeface="Roboto"/>
              </a:rPr>
              <a:t>the least </a:t>
            </a:r>
            <a:r>
              <a:rPr lang="en-GB" dirty="0">
                <a:solidFill>
                  <a:schemeClr val="accent3">
                    <a:lumMod val="75000"/>
                  </a:schemeClr>
                </a:solidFill>
                <a:latin typeface="Roboto"/>
                <a:ea typeface="Roboto"/>
                <a:cs typeface="Roboto"/>
              </a:rPr>
              <a:t>through their tax systems</a:t>
            </a:r>
          </a:p>
          <a:p>
            <a:pPr marL="285750" indent="-285750">
              <a:buFont typeface="Arial" panose="020B0604020202020204" pitchFamily="34" charset="0"/>
              <a:buChar char="•"/>
            </a:pPr>
            <a:r>
              <a:rPr lang="en-GB" dirty="0">
                <a:solidFill>
                  <a:schemeClr val="accent3">
                    <a:lumMod val="75000"/>
                  </a:schemeClr>
                </a:solidFill>
                <a:latin typeface="Roboto"/>
                <a:ea typeface="Roboto"/>
                <a:cs typeface="Roboto"/>
              </a:rPr>
              <a:t>Africa’s tax systems are nearly </a:t>
            </a:r>
            <a:r>
              <a:rPr lang="en-GB" b="1" dirty="0">
                <a:solidFill>
                  <a:schemeClr val="accent3">
                    <a:lumMod val="75000"/>
                  </a:schemeClr>
                </a:solidFill>
                <a:latin typeface="Roboto"/>
                <a:ea typeface="Roboto"/>
                <a:cs typeface="Roboto"/>
              </a:rPr>
              <a:t>three times less effective </a:t>
            </a:r>
            <a:r>
              <a:rPr lang="en-GB" dirty="0">
                <a:solidFill>
                  <a:schemeClr val="accent3">
                    <a:lumMod val="75000"/>
                  </a:schemeClr>
                </a:solidFill>
                <a:latin typeface="Roboto"/>
                <a:ea typeface="Roboto"/>
                <a:cs typeface="Roboto"/>
              </a:rPr>
              <a:t>at redistributing income away from the richest 1% than the global average.</a:t>
            </a:r>
          </a:p>
        </p:txBody>
      </p:sp>
      <p:sp>
        <p:nvSpPr>
          <p:cNvPr id="6" name="Tekstfelt 5">
            <a:extLst>
              <a:ext uri="{FF2B5EF4-FFF2-40B4-BE49-F238E27FC236}">
                <a16:creationId xmlns:a16="http://schemas.microsoft.com/office/drawing/2014/main" id="{2CE0711D-394D-60A8-F4C0-C365255AE77F}"/>
              </a:ext>
            </a:extLst>
          </p:cNvPr>
          <p:cNvSpPr txBox="1"/>
          <p:nvPr/>
        </p:nvSpPr>
        <p:spPr>
          <a:xfrm>
            <a:off x="2524124" y="2649539"/>
            <a:ext cx="6432550" cy="307777"/>
          </a:xfrm>
          <a:prstGeom prst="rect">
            <a:avLst/>
          </a:prstGeom>
          <a:noFill/>
        </p:spPr>
        <p:txBody>
          <a:bodyPr wrap="square" lIns="91440" tIns="45720" rIns="91440" bIns="45720" rtlCol="0" anchor="t">
            <a:spAutoFit/>
          </a:bodyPr>
          <a:lstStyle/>
          <a:p>
            <a:r>
              <a:rPr lang="da-DK" sz="1400" b="1" dirty="0" err="1">
                <a:solidFill>
                  <a:srgbClr val="000000"/>
                </a:solidFill>
                <a:latin typeface="Roboto"/>
                <a:ea typeface="Roboto"/>
                <a:cs typeface="Roboto"/>
              </a:rPr>
              <a:t>Income</a:t>
            </a:r>
            <a:r>
              <a:rPr lang="da-DK" sz="1400" b="1" dirty="0">
                <a:solidFill>
                  <a:srgbClr val="000000"/>
                </a:solidFill>
                <a:latin typeface="Roboto"/>
                <a:ea typeface="Roboto"/>
                <a:cs typeface="Roboto"/>
              </a:rPr>
              <a:t> </a:t>
            </a:r>
            <a:r>
              <a:rPr lang="da-DK" sz="1400" b="1" dirty="0" err="1">
                <a:solidFill>
                  <a:srgbClr val="000000"/>
                </a:solidFill>
                <a:latin typeface="Roboto"/>
                <a:ea typeface="Roboto"/>
                <a:cs typeface="Roboto"/>
              </a:rPr>
              <a:t>share</a:t>
            </a:r>
            <a:r>
              <a:rPr lang="da-DK" sz="1400" b="1" dirty="0">
                <a:solidFill>
                  <a:srgbClr val="000000"/>
                </a:solidFill>
                <a:latin typeface="Roboto"/>
                <a:ea typeface="Roboto"/>
                <a:cs typeface="Roboto"/>
              </a:rPr>
              <a:t> of the richest 1%, </a:t>
            </a:r>
            <a:r>
              <a:rPr lang="da-DK" sz="1400" b="1" dirty="0" err="1">
                <a:solidFill>
                  <a:srgbClr val="000000"/>
                </a:solidFill>
                <a:latin typeface="Roboto"/>
                <a:ea typeface="Roboto"/>
                <a:cs typeface="Roboto"/>
              </a:rPr>
              <a:t>before</a:t>
            </a:r>
            <a:r>
              <a:rPr lang="da-DK" sz="1400" b="1" dirty="0">
                <a:solidFill>
                  <a:srgbClr val="000000"/>
                </a:solidFill>
                <a:latin typeface="Roboto"/>
                <a:ea typeface="Roboto"/>
                <a:cs typeface="Roboto"/>
              </a:rPr>
              <a:t> and </a:t>
            </a:r>
            <a:r>
              <a:rPr lang="da-DK" sz="1400" b="1" dirty="0" err="1">
                <a:solidFill>
                  <a:srgbClr val="000000"/>
                </a:solidFill>
                <a:latin typeface="Roboto"/>
                <a:ea typeface="Roboto"/>
                <a:cs typeface="Roboto"/>
              </a:rPr>
              <a:t>after</a:t>
            </a:r>
            <a:r>
              <a:rPr lang="da-DK" sz="1400" b="1" dirty="0">
                <a:solidFill>
                  <a:srgbClr val="000000"/>
                </a:solidFill>
                <a:latin typeface="Roboto"/>
                <a:ea typeface="Roboto"/>
                <a:cs typeface="Roboto"/>
              </a:rPr>
              <a:t> </a:t>
            </a:r>
            <a:r>
              <a:rPr lang="da-DK" sz="1400" b="1" dirty="0" err="1">
                <a:solidFill>
                  <a:srgbClr val="000000"/>
                </a:solidFill>
                <a:latin typeface="Roboto"/>
                <a:ea typeface="Roboto"/>
                <a:cs typeface="Roboto"/>
              </a:rPr>
              <a:t>taxes</a:t>
            </a:r>
            <a:endParaRPr lang="da-DK" sz="1400" b="1" dirty="0">
              <a:solidFill>
                <a:srgbClr val="000000"/>
              </a:solidFill>
              <a:latin typeface="Roboto"/>
              <a:ea typeface="Roboto"/>
              <a:cs typeface="Roboto"/>
            </a:endParaRPr>
          </a:p>
        </p:txBody>
      </p:sp>
    </p:spTree>
    <p:extLst>
      <p:ext uri="{BB962C8B-B14F-4D97-AF65-F5344CB8AC3E}">
        <p14:creationId xmlns:p14="http://schemas.microsoft.com/office/powerpoint/2010/main" val="311043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D9D66C5-9B1E-287F-2F31-D1822D2E9248}"/>
              </a:ext>
            </a:extLst>
          </p:cNvPr>
          <p:cNvPicPr>
            <a:picLocks noChangeAspect="1"/>
          </p:cNvPicPr>
          <p:nvPr/>
        </p:nvPicPr>
        <p:blipFill>
          <a:blip r:embed="rId3"/>
          <a:srcRect l="84044" t="9831" r="10175" b="68838"/>
          <a:stretch>
            <a:fillRect/>
          </a:stretch>
        </p:blipFill>
        <p:spPr>
          <a:xfrm>
            <a:off x="112971" y="1156955"/>
            <a:ext cx="2573079" cy="2670177"/>
          </a:xfrm>
          <a:prstGeom prst="rect">
            <a:avLst/>
          </a:prstGeom>
        </p:spPr>
      </p:pic>
      <p:sp>
        <p:nvSpPr>
          <p:cNvPr id="4" name="Tekstfelt 3">
            <a:extLst>
              <a:ext uri="{FF2B5EF4-FFF2-40B4-BE49-F238E27FC236}">
                <a16:creationId xmlns:a16="http://schemas.microsoft.com/office/drawing/2014/main" id="{D864FB11-FD18-5B9E-AE09-E7F24B677265}"/>
              </a:ext>
            </a:extLst>
          </p:cNvPr>
          <p:cNvSpPr txBox="1"/>
          <p:nvPr/>
        </p:nvSpPr>
        <p:spPr>
          <a:xfrm>
            <a:off x="1711842" y="435935"/>
            <a:ext cx="6222483" cy="461665"/>
          </a:xfrm>
          <a:prstGeom prst="rect">
            <a:avLst/>
          </a:prstGeom>
          <a:noFill/>
        </p:spPr>
        <p:txBody>
          <a:bodyPr wrap="square" rtlCol="0">
            <a:spAutoFit/>
          </a:bodyPr>
          <a:lstStyle/>
          <a:p>
            <a:r>
              <a:rPr lang="en-GB" sz="2400" b="1" dirty="0">
                <a:solidFill>
                  <a:schemeClr val="accent3">
                    <a:lumMod val="75000"/>
                  </a:schemeClr>
                </a:solidFill>
                <a:latin typeface="Oxfam TSTAR PRO" panose="02000806030000020004" pitchFamily="2" charset="0"/>
                <a:ea typeface="Cambria" panose="02040503050406030204" pitchFamily="18" charset="0"/>
                <a:cs typeface="Cambria" panose="02040503050406030204" pitchFamily="18" charset="0"/>
              </a:rPr>
              <a:t>GENDER INEQUALITY</a:t>
            </a:r>
          </a:p>
        </p:txBody>
      </p:sp>
      <p:sp>
        <p:nvSpPr>
          <p:cNvPr id="5" name="Tekstfelt 4">
            <a:extLst>
              <a:ext uri="{FF2B5EF4-FFF2-40B4-BE49-F238E27FC236}">
                <a16:creationId xmlns:a16="http://schemas.microsoft.com/office/drawing/2014/main" id="{121AAA30-659F-05AF-ECB0-A83DE69F323A}"/>
              </a:ext>
            </a:extLst>
          </p:cNvPr>
          <p:cNvSpPr txBox="1"/>
          <p:nvPr/>
        </p:nvSpPr>
        <p:spPr>
          <a:xfrm>
            <a:off x="2898250" y="1156955"/>
            <a:ext cx="6064775"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solidFill>
                  <a:schemeClr val="accent3">
                    <a:lumMod val="75000"/>
                  </a:schemeClr>
                </a:solidFill>
                <a:latin typeface="Roboto"/>
                <a:ea typeface="Cambria"/>
                <a:cs typeface="Cambria" panose="02040503050406030204" pitchFamily="18" charset="0"/>
              </a:rPr>
              <a:t>In Africa, men own three times more wealth than women</a:t>
            </a:r>
            <a:r>
              <a:rPr lang="en-GB" dirty="0">
                <a:solidFill>
                  <a:schemeClr val="accent3">
                    <a:lumMod val="75000"/>
                  </a:schemeClr>
                </a:solidFill>
                <a:latin typeface="Roboto"/>
                <a:ea typeface="Cambria"/>
                <a:cs typeface="Cambria" panose="02040503050406030204" pitchFamily="18" charset="0"/>
              </a:rPr>
              <a:t>, the highest compared to other regions, and </a:t>
            </a:r>
            <a:r>
              <a:rPr lang="en-GB" b="1" dirty="0">
                <a:solidFill>
                  <a:schemeClr val="accent3">
                    <a:lumMod val="75000"/>
                  </a:schemeClr>
                </a:solidFill>
                <a:latin typeface="Roboto"/>
                <a:ea typeface="Cambria"/>
                <a:cs typeface="Cambria" panose="02040503050406030204" pitchFamily="18" charset="0"/>
              </a:rPr>
              <a:t>two times higher than the world ratio</a:t>
            </a:r>
            <a:r>
              <a:rPr lang="en-GB" dirty="0">
                <a:solidFill>
                  <a:schemeClr val="accent3">
                    <a:lumMod val="75000"/>
                  </a:schemeClr>
                </a:solidFill>
                <a:latin typeface="Roboto"/>
                <a:ea typeface="Cambria"/>
                <a:cs typeface="Cambria" panose="02040503050406030204" pitchFamily="18" charset="0"/>
              </a:rPr>
              <a:t>.</a:t>
            </a:r>
          </a:p>
          <a:p>
            <a:endParaRPr lang="en-GB" dirty="0">
              <a:solidFill>
                <a:schemeClr val="accent3">
                  <a:lumMod val="75000"/>
                </a:schemeClr>
              </a:solidFill>
              <a:latin typeface="Roboto"/>
              <a:ea typeface="Cambria" panose="02040503050406030204" pitchFamily="18" charset="0"/>
              <a:cs typeface="Cambria" panose="02040503050406030204" pitchFamily="18" charset="0"/>
            </a:endParaRPr>
          </a:p>
          <a:p>
            <a:pPr marL="285750" indent="-285750">
              <a:buFont typeface="Arial" panose="020B0604020202020204" pitchFamily="34" charset="0"/>
              <a:buChar char="•"/>
            </a:pPr>
            <a:r>
              <a:rPr lang="en-GB" dirty="0">
                <a:solidFill>
                  <a:schemeClr val="accent3">
                    <a:lumMod val="75000"/>
                  </a:schemeClr>
                </a:solidFill>
                <a:latin typeface="Roboto"/>
                <a:ea typeface="Cambria"/>
                <a:cs typeface="Cambria" panose="02040503050406030204" pitchFamily="18" charset="0"/>
              </a:rPr>
              <a:t>In Uganda, Aber Christine pays </a:t>
            </a:r>
            <a:r>
              <a:rPr lang="en-GB" b="1" dirty="0">
                <a:solidFill>
                  <a:schemeClr val="accent3">
                    <a:lumMod val="75000"/>
                  </a:schemeClr>
                </a:solidFill>
                <a:latin typeface="Roboto"/>
                <a:ea typeface="Cambria"/>
                <a:cs typeface="Cambria" panose="02040503050406030204" pitchFamily="18" charset="0"/>
              </a:rPr>
              <a:t>44% in tax on her income</a:t>
            </a:r>
            <a:r>
              <a:rPr lang="en-GB" dirty="0">
                <a:solidFill>
                  <a:schemeClr val="accent3">
                    <a:lumMod val="75000"/>
                  </a:schemeClr>
                </a:solidFill>
                <a:latin typeface="Roboto"/>
                <a:ea typeface="Cambria"/>
                <a:cs typeface="Cambria" panose="02040503050406030204" pitchFamily="18" charset="0"/>
              </a:rPr>
              <a:t> from selling a mix of flour. Meanwhile, multinational corporations in Uganda pay a maximum rate of </a:t>
            </a:r>
            <a:r>
              <a:rPr lang="en-GB" b="1" dirty="0">
                <a:solidFill>
                  <a:schemeClr val="accent3">
                    <a:lumMod val="75000"/>
                  </a:schemeClr>
                </a:solidFill>
                <a:latin typeface="Roboto"/>
                <a:ea typeface="Cambria"/>
                <a:cs typeface="Cambria" panose="02040503050406030204" pitchFamily="18" charset="0"/>
              </a:rPr>
              <a:t>corporate income tax of 30%.</a:t>
            </a:r>
          </a:p>
        </p:txBody>
      </p:sp>
      <p:pic>
        <p:nvPicPr>
          <p:cNvPr id="6" name="Billede 5" descr="Et billede, der indeholder person, tøj, Ansigt, indendørs&#10;&#10;AI-genereret indhold kan være ukorrekt.">
            <a:extLst>
              <a:ext uri="{FF2B5EF4-FFF2-40B4-BE49-F238E27FC236}">
                <a16:creationId xmlns:a16="http://schemas.microsoft.com/office/drawing/2014/main" id="{14334951-DCFB-D0B7-A9F1-F6DD17A0ABDA}"/>
              </a:ext>
            </a:extLst>
          </p:cNvPr>
          <p:cNvPicPr>
            <a:picLocks noChangeAspect="1"/>
          </p:cNvPicPr>
          <p:nvPr/>
        </p:nvPicPr>
        <p:blipFill>
          <a:blip r:embed="rId4"/>
          <a:stretch>
            <a:fillRect/>
          </a:stretch>
        </p:blipFill>
        <p:spPr>
          <a:xfrm>
            <a:off x="3761046" y="3724634"/>
            <a:ext cx="3124200" cy="2344346"/>
          </a:xfrm>
          <a:prstGeom prst="rect">
            <a:avLst/>
          </a:prstGeom>
        </p:spPr>
      </p:pic>
    </p:spTree>
    <p:extLst>
      <p:ext uri="{BB962C8B-B14F-4D97-AF65-F5344CB8AC3E}">
        <p14:creationId xmlns:p14="http://schemas.microsoft.com/office/powerpoint/2010/main" val="47279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B44C-9FA4-4D00-080F-F9E9213DC14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AF50A55B-7D81-5A9F-29C1-5F43DD087DD0}"/>
              </a:ext>
            </a:extLst>
          </p:cNvPr>
          <p:cNvSpPr>
            <a:spLocks noGrp="1"/>
          </p:cNvSpPr>
          <p:nvPr>
            <p:ph idx="1"/>
          </p:nvPr>
        </p:nvSpPr>
        <p:spPr>
          <a:xfrm>
            <a:off x="0" y="1676400"/>
            <a:ext cx="9067800" cy="4525963"/>
          </a:xfrm>
        </p:spPr>
        <p:txBody>
          <a:bodyPr/>
          <a:lstStyle/>
          <a:p>
            <a:r>
              <a:rPr lang="en-US" dirty="0"/>
              <a:t>Strengthen Natural Resource Governance and Fiscal Regime</a:t>
            </a:r>
          </a:p>
          <a:p>
            <a:r>
              <a:rPr lang="en-US" dirty="0"/>
              <a:t> Transition from environmentally destructive growth model to idea-generation economy</a:t>
            </a:r>
          </a:p>
          <a:p>
            <a:r>
              <a:rPr lang="en-US" dirty="0"/>
              <a:t>Advance progressive taxation (HNWIs)</a:t>
            </a:r>
          </a:p>
          <a:p>
            <a:r>
              <a:rPr lang="en-US" dirty="0"/>
              <a:t>Efficient and Progressive Social spending</a:t>
            </a:r>
          </a:p>
          <a:p>
            <a:r>
              <a:rPr lang="en-US" dirty="0"/>
              <a:t>Leverage </a:t>
            </a:r>
            <a:r>
              <a:rPr lang="en-US" dirty="0" err="1"/>
              <a:t>AfCFTA</a:t>
            </a:r>
            <a:endParaRPr lang="en-US" dirty="0"/>
          </a:p>
          <a:p>
            <a:r>
              <a:rPr lang="en-US" dirty="0"/>
              <a:t>Pursue Economic and financial integration in Africa</a:t>
            </a:r>
          </a:p>
          <a:p>
            <a:r>
              <a:rPr lang="en-US" dirty="0"/>
              <a:t>Curb Illicit Financial Flows</a:t>
            </a:r>
          </a:p>
          <a:p>
            <a:r>
              <a:rPr lang="en-US" dirty="0"/>
              <a:t>Engage in restructuring of the global financial system</a:t>
            </a:r>
          </a:p>
        </p:txBody>
      </p:sp>
    </p:spTree>
    <p:extLst>
      <p:ext uri="{BB962C8B-B14F-4D97-AF65-F5344CB8AC3E}">
        <p14:creationId xmlns:p14="http://schemas.microsoft.com/office/powerpoint/2010/main" val="285595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4590B70-0164-F51A-A00D-C689D68D9E2A}"/>
              </a:ext>
            </a:extLst>
          </p:cNvPr>
          <p:cNvSpPr>
            <a:spLocks noGrp="1"/>
          </p:cNvSpPr>
          <p:nvPr>
            <p:ph type="title"/>
          </p:nvPr>
        </p:nvSpPr>
        <p:spPr>
          <a:xfrm>
            <a:off x="457200" y="554038"/>
            <a:ext cx="8229600" cy="708025"/>
          </a:xfrm>
        </p:spPr>
        <p:txBody>
          <a:bodyPr/>
          <a:lstStyle/>
          <a:p>
            <a:pPr algn="ctr"/>
            <a:r>
              <a:rPr lang="en-GB" altLang="en-US" dirty="0"/>
              <a:t>PRESENTATION OUTLINE</a:t>
            </a:r>
            <a:endParaRPr lang="en-US" altLang="en-US" dirty="0"/>
          </a:p>
        </p:txBody>
      </p:sp>
      <p:sp>
        <p:nvSpPr>
          <p:cNvPr id="5123" name="Content Placeholder 2">
            <a:extLst>
              <a:ext uri="{FF2B5EF4-FFF2-40B4-BE49-F238E27FC236}">
                <a16:creationId xmlns:a16="http://schemas.microsoft.com/office/drawing/2014/main" id="{6BBEAD3B-0ABF-548F-C639-D4021B90C430}"/>
              </a:ext>
            </a:extLst>
          </p:cNvPr>
          <p:cNvSpPr>
            <a:spLocks noGrp="1"/>
          </p:cNvSpPr>
          <p:nvPr>
            <p:ph idx="1"/>
          </p:nvPr>
        </p:nvSpPr>
        <p:spPr>
          <a:xfrm>
            <a:off x="0" y="1676400"/>
            <a:ext cx="9144000" cy="4724400"/>
          </a:xfrm>
        </p:spPr>
        <p:txBody>
          <a:bodyPr/>
          <a:lstStyle/>
          <a:p>
            <a:pPr algn="just" eaLnBrk="1" hangingPunct="1"/>
            <a:r>
              <a:rPr lang="en-GB" altLang="en-US" sz="4400" dirty="0">
                <a:ea typeface="Gadugi" panose="020B0502040204020203" pitchFamily="34" charset="0"/>
                <a:cs typeface="Gadugi" panose="020B0502040204020203" pitchFamily="34" charset="0"/>
              </a:rPr>
              <a:t>Introduction and Context</a:t>
            </a:r>
          </a:p>
          <a:p>
            <a:pPr algn="just" eaLnBrk="1" hangingPunct="1"/>
            <a:r>
              <a:rPr lang="en-GB" altLang="en-US" sz="4400" dirty="0">
                <a:ea typeface="Gadugi" panose="020B0502040204020203" pitchFamily="34" charset="0"/>
                <a:cs typeface="Gadugi" panose="020B0502040204020203" pitchFamily="34" charset="0"/>
              </a:rPr>
              <a:t>The Colonial Economic Legacy</a:t>
            </a:r>
          </a:p>
          <a:p>
            <a:pPr algn="just" eaLnBrk="1" hangingPunct="1"/>
            <a:r>
              <a:rPr lang="en-GB" altLang="en-US" sz="4400" dirty="0">
                <a:ea typeface="Gadugi" panose="020B0502040204020203" pitchFamily="34" charset="0"/>
                <a:cs typeface="Gadugi" panose="020B0502040204020203" pitchFamily="34" charset="0"/>
              </a:rPr>
              <a:t>Debt and Trade Slavery  </a:t>
            </a:r>
          </a:p>
          <a:p>
            <a:pPr algn="just" eaLnBrk="1" hangingPunct="1"/>
            <a:r>
              <a:rPr lang="en-GB" altLang="en-US" sz="4400" dirty="0">
                <a:ea typeface="Gadugi" panose="020B0502040204020203" pitchFamily="34" charset="0"/>
                <a:cs typeface="Gadugi" panose="020B0502040204020203" pitchFamily="34" charset="0"/>
              </a:rPr>
              <a:t>Inequality and Women’s Empowerment</a:t>
            </a:r>
          </a:p>
          <a:p>
            <a:pPr algn="just" eaLnBrk="1" hangingPunct="1"/>
            <a:r>
              <a:rPr lang="en-GB" altLang="en-US" sz="4400" dirty="0">
                <a:ea typeface="Gadugi" panose="020B0502040204020203" pitchFamily="34" charset="0"/>
                <a:cs typeface="Gadugi" panose="020B0502040204020203" pitchFamily="34" charset="0"/>
              </a:rPr>
              <a:t>Natural Resource Governance and IFFs</a:t>
            </a:r>
          </a:p>
          <a:p>
            <a:pPr marL="0" indent="0" algn="just" eaLnBrk="1" hangingPunct="1">
              <a:buNone/>
            </a:pPr>
            <a:endParaRPr lang="en-US"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0547-487B-7770-3886-992FE32310F9}"/>
              </a:ext>
            </a:extLst>
          </p:cNvPr>
          <p:cNvSpPr>
            <a:spLocks noGrp="1"/>
          </p:cNvSpPr>
          <p:nvPr>
            <p:ph type="title"/>
          </p:nvPr>
        </p:nvSpPr>
        <p:spPr>
          <a:xfrm>
            <a:off x="0" y="184419"/>
            <a:ext cx="9144000" cy="1323439"/>
          </a:xfrm>
        </p:spPr>
        <p:txBody>
          <a:bodyPr/>
          <a:lstStyle/>
          <a:p>
            <a:pPr algn="ctr"/>
            <a:r>
              <a:rPr lang="en-US" sz="4000" dirty="0">
                <a:latin typeface="Garamond" panose="02020404030301010803" pitchFamily="18" charset="0"/>
              </a:rPr>
              <a:t>African Geopolitics linked to Colonization </a:t>
            </a:r>
          </a:p>
        </p:txBody>
      </p:sp>
      <p:pic>
        <p:nvPicPr>
          <p:cNvPr id="5" name="Content Placeholder 4">
            <a:extLst>
              <a:ext uri="{FF2B5EF4-FFF2-40B4-BE49-F238E27FC236}">
                <a16:creationId xmlns:a16="http://schemas.microsoft.com/office/drawing/2014/main" id="{189FF871-D6A0-B577-8151-E2A1FD59437B}"/>
              </a:ext>
            </a:extLst>
          </p:cNvPr>
          <p:cNvPicPr>
            <a:picLocks noGrp="1" noChangeAspect="1"/>
          </p:cNvPicPr>
          <p:nvPr>
            <p:ph idx="1"/>
          </p:nvPr>
        </p:nvPicPr>
        <p:blipFill>
          <a:blip r:embed="rId2"/>
          <a:stretch>
            <a:fillRect/>
          </a:stretch>
        </p:blipFill>
        <p:spPr>
          <a:xfrm>
            <a:off x="317241" y="1524000"/>
            <a:ext cx="8509518" cy="5334000"/>
          </a:xfrm>
        </p:spPr>
      </p:pic>
    </p:spTree>
    <p:extLst>
      <p:ext uri="{BB962C8B-B14F-4D97-AF65-F5344CB8AC3E}">
        <p14:creationId xmlns:p14="http://schemas.microsoft.com/office/powerpoint/2010/main" val="23514098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6C64-E7AD-3BD2-6EED-39891F66238A}"/>
              </a:ext>
            </a:extLst>
          </p:cNvPr>
          <p:cNvSpPr>
            <a:spLocks noGrp="1"/>
          </p:cNvSpPr>
          <p:nvPr>
            <p:ph type="title"/>
          </p:nvPr>
        </p:nvSpPr>
        <p:spPr/>
        <p:txBody>
          <a:bodyPr/>
          <a:lstStyle/>
          <a:p>
            <a:r>
              <a:rPr lang="en-US" dirty="0"/>
              <a:t>Colonialism and Africa </a:t>
            </a:r>
          </a:p>
        </p:txBody>
      </p:sp>
      <p:sp>
        <p:nvSpPr>
          <p:cNvPr id="3" name="Content Placeholder 2">
            <a:extLst>
              <a:ext uri="{FF2B5EF4-FFF2-40B4-BE49-F238E27FC236}">
                <a16:creationId xmlns:a16="http://schemas.microsoft.com/office/drawing/2014/main" id="{76FDB522-7CCC-8DBF-C727-5E08CBE25A99}"/>
              </a:ext>
            </a:extLst>
          </p:cNvPr>
          <p:cNvSpPr>
            <a:spLocks noGrp="1"/>
          </p:cNvSpPr>
          <p:nvPr>
            <p:ph idx="1"/>
          </p:nvPr>
        </p:nvSpPr>
        <p:spPr>
          <a:xfrm>
            <a:off x="177282" y="1752600"/>
            <a:ext cx="8966718" cy="5105400"/>
          </a:xfrm>
        </p:spPr>
        <p:txBody>
          <a:bodyPr/>
          <a:lstStyle/>
          <a:p>
            <a:r>
              <a:rPr lang="en-US" dirty="0">
                <a:latin typeface="Garamond" panose="02020404030301010803" pitchFamily="18" charset="0"/>
              </a:rPr>
              <a:t>The geolocation of Africa has not changed, but its geopolitical and geostrategic </a:t>
            </a:r>
            <a:r>
              <a:rPr lang="en-US" dirty="0" err="1">
                <a:latin typeface="Garamond" panose="02020404030301010803" pitchFamily="18" charset="0"/>
              </a:rPr>
              <a:t>behaviour</a:t>
            </a:r>
            <a:r>
              <a:rPr lang="en-US" dirty="0">
                <a:latin typeface="Garamond" panose="02020404030301010803" pitchFamily="18" charset="0"/>
              </a:rPr>
              <a:t> has evolved from period to period</a:t>
            </a:r>
          </a:p>
          <a:p>
            <a:r>
              <a:rPr lang="en-US" dirty="0">
                <a:latin typeface="Garamond" panose="02020404030301010803" pitchFamily="18" charset="0"/>
              </a:rPr>
              <a:t> Africa’s geopolitics is driven by natural resources, the legacy of colonialism, and the growing influence of both traditional and emerging global powers</a:t>
            </a:r>
          </a:p>
          <a:p>
            <a:r>
              <a:rPr lang="en-US" dirty="0">
                <a:latin typeface="Garamond" panose="02020404030301010803" pitchFamily="18" charset="0"/>
              </a:rPr>
              <a:t>Africa is still stuck with colonial legacies</a:t>
            </a:r>
          </a:p>
          <a:p>
            <a:r>
              <a:rPr lang="en-US" dirty="0">
                <a:latin typeface="Garamond" panose="02020404030301010803" pitchFamily="18" charset="0"/>
              </a:rPr>
              <a:t>Legal framework and investment shaped by colonization legacies </a:t>
            </a:r>
          </a:p>
          <a:p>
            <a:r>
              <a:rPr lang="en-US" dirty="0">
                <a:latin typeface="Garamond" panose="02020404030301010803" pitchFamily="18" charset="0"/>
              </a:rPr>
              <a:t>Internal geopolitics is rife: Rwanda and the DRC</a:t>
            </a:r>
          </a:p>
        </p:txBody>
      </p:sp>
    </p:spTree>
    <p:extLst>
      <p:ext uri="{BB962C8B-B14F-4D97-AF65-F5344CB8AC3E}">
        <p14:creationId xmlns:p14="http://schemas.microsoft.com/office/powerpoint/2010/main" val="37168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4844FEF-3087-D8D5-E3C8-0D20E378DD4A}"/>
              </a:ext>
            </a:extLst>
          </p:cNvPr>
          <p:cNvSpPr>
            <a:spLocks noGrp="1"/>
          </p:cNvSpPr>
          <p:nvPr>
            <p:ph type="title"/>
          </p:nvPr>
        </p:nvSpPr>
        <p:spPr>
          <a:xfrm>
            <a:off x="152400" y="469176"/>
            <a:ext cx="8902700" cy="707886"/>
          </a:xfrm>
        </p:spPr>
        <p:txBody>
          <a:bodyPr/>
          <a:lstStyle/>
          <a:p>
            <a:pPr algn="just" eaLnBrk="1" hangingPunct="1"/>
            <a:r>
              <a:rPr lang="en-GB" altLang="en-US" sz="4000" dirty="0">
                <a:ea typeface="Gadugi" panose="020B0502040204020203" pitchFamily="34" charset="0"/>
                <a:cs typeface="Gadugi" panose="020B0502040204020203" pitchFamily="34" charset="0"/>
              </a:rPr>
              <a:t>The Colonial Economic Structure</a:t>
            </a:r>
          </a:p>
        </p:txBody>
      </p:sp>
      <p:sp>
        <p:nvSpPr>
          <p:cNvPr id="3" name="Content Placeholder 2">
            <a:extLst>
              <a:ext uri="{FF2B5EF4-FFF2-40B4-BE49-F238E27FC236}">
                <a16:creationId xmlns:a16="http://schemas.microsoft.com/office/drawing/2014/main" id="{5DED64B8-1B61-26AB-F5F2-89C1F6EDD3BB}"/>
              </a:ext>
            </a:extLst>
          </p:cNvPr>
          <p:cNvSpPr>
            <a:spLocks noGrp="1"/>
          </p:cNvSpPr>
          <p:nvPr>
            <p:ph idx="1"/>
          </p:nvPr>
        </p:nvSpPr>
        <p:spPr>
          <a:xfrm>
            <a:off x="88900" y="1600200"/>
            <a:ext cx="8966200" cy="4983163"/>
          </a:xfrm>
        </p:spPr>
        <p:txBody>
          <a:bodyPr/>
          <a:lstStyle/>
          <a:p>
            <a:pPr marL="0" indent="0" algn="just">
              <a:lnSpc>
                <a:spcPct val="90000"/>
              </a:lnSpc>
              <a:buFont typeface="Wingdings" panose="05000000000000000000" pitchFamily="2" charset="2"/>
              <a:buNone/>
              <a:defRPr/>
            </a:pPr>
            <a:r>
              <a:rPr lang="en-GB" altLang="en-US" sz="3200" dirty="0"/>
              <a:t>The socioeconomic structure through </a:t>
            </a:r>
            <a:r>
              <a:rPr lang="en-US" sz="3200" dirty="0">
                <a:solidFill>
                  <a:srgbClr val="FF0000"/>
                </a:solidFill>
              </a:rPr>
              <a:t>colonial dominance,</a:t>
            </a:r>
            <a:r>
              <a:rPr lang="en-US" sz="3200" dirty="0"/>
              <a:t> </a:t>
            </a:r>
            <a:r>
              <a:rPr lang="en-US" sz="3200" dirty="0">
                <a:solidFill>
                  <a:srgbClr val="C00000"/>
                </a:solidFill>
              </a:rPr>
              <a:t>exploitation</a:t>
            </a:r>
            <a:r>
              <a:rPr lang="en-US" sz="3200" dirty="0"/>
              <a:t>, and </a:t>
            </a:r>
            <a:r>
              <a:rPr lang="en-US" sz="3200" dirty="0">
                <a:solidFill>
                  <a:srgbClr val="0000FF"/>
                </a:solidFill>
              </a:rPr>
              <a:t>imperialism between </a:t>
            </a:r>
            <a:r>
              <a:rPr lang="en-US" sz="3200" dirty="0"/>
              <a:t>1800-1960 was evidenced by:</a:t>
            </a:r>
            <a:endParaRPr lang="en-US" sz="3200" dirty="0">
              <a:solidFill>
                <a:srgbClr val="0000FF"/>
              </a:solidFill>
            </a:endParaRPr>
          </a:p>
          <a:p>
            <a:pPr marL="0" indent="0" algn="just">
              <a:lnSpc>
                <a:spcPct val="90000"/>
              </a:lnSpc>
              <a:buFont typeface="Wingdings" panose="05000000000000000000" pitchFamily="2" charset="2"/>
              <a:buNone/>
              <a:defRPr/>
            </a:pPr>
            <a:r>
              <a:rPr lang="en-US" altLang="en-US" dirty="0">
                <a:solidFill>
                  <a:srgbClr val="FF0000"/>
                </a:solidFill>
                <a:latin typeface="Grandview" panose="020B0502040204020203" pitchFamily="34" charset="0"/>
              </a:rPr>
              <a:t>C</a:t>
            </a:r>
            <a:r>
              <a:rPr lang="en-GB" altLang="en-US" dirty="0">
                <a:solidFill>
                  <a:srgbClr val="FF0000"/>
                </a:solidFill>
                <a:latin typeface="Grandview" panose="020B0502040204020203" pitchFamily="34" charset="0"/>
              </a:rPr>
              <a:t>heap </a:t>
            </a:r>
            <a:r>
              <a:rPr lang="en-GB" altLang="en-US" dirty="0" err="1">
                <a:solidFill>
                  <a:srgbClr val="FF0000"/>
                </a:solidFill>
                <a:latin typeface="Grandview" panose="020B0502040204020203" pitchFamily="34" charset="0"/>
              </a:rPr>
              <a:t>labor</a:t>
            </a:r>
            <a:r>
              <a:rPr lang="en-GB" altLang="en-US" dirty="0">
                <a:solidFill>
                  <a:srgbClr val="FF0000"/>
                </a:solidFill>
                <a:latin typeface="Grandview" panose="020B0502040204020203" pitchFamily="34" charset="0"/>
              </a:rPr>
              <a:t>: </a:t>
            </a:r>
            <a:r>
              <a:rPr lang="en-US" altLang="en-US" dirty="0">
                <a:solidFill>
                  <a:srgbClr val="000000"/>
                </a:solidFill>
                <a:latin typeface="Grandview" panose="020B0502040204020203" pitchFamily="34" charset="0"/>
              </a:rPr>
              <a:t>E</a:t>
            </a:r>
            <a:r>
              <a:rPr lang="en-US" b="0" i="0" dirty="0">
                <a:solidFill>
                  <a:srgbClr val="000000"/>
                </a:solidFill>
                <a:effectLst/>
                <a:latin typeface="Grandview" panose="020B0502040204020203" pitchFamily="34" charset="0"/>
              </a:rPr>
              <a:t>nslavement of Africans and their shipment as cargo out of the continent &amp; </a:t>
            </a:r>
            <a:r>
              <a:rPr lang="en-US" b="0" i="0" dirty="0">
                <a:solidFill>
                  <a:srgbClr val="FF0000"/>
                </a:solidFill>
                <a:effectLst/>
                <a:latin typeface="Grandview" panose="020B0502040204020203" pitchFamily="34" charset="0"/>
              </a:rPr>
              <a:t>Crowded Labor reserves</a:t>
            </a:r>
            <a:endParaRPr lang="en-GB" altLang="en-US" dirty="0">
              <a:solidFill>
                <a:srgbClr val="FF0000"/>
              </a:solidFill>
              <a:latin typeface="Grandview" panose="020B0502040204020203" pitchFamily="34" charset="0"/>
            </a:endParaRPr>
          </a:p>
          <a:p>
            <a:pPr marL="609600" indent="-609600" algn="just">
              <a:lnSpc>
                <a:spcPct val="90000"/>
              </a:lnSpc>
              <a:spcBef>
                <a:spcPct val="0"/>
              </a:spcBef>
              <a:buFont typeface="Webdings" panose="05030102010509060703" pitchFamily="18" charset="2"/>
              <a:buNone/>
              <a:defRPr/>
            </a:pPr>
            <a:r>
              <a:rPr lang="en-GB" altLang="en-US" sz="3200" dirty="0">
                <a:solidFill>
                  <a:srgbClr val="FF0000"/>
                </a:solidFill>
              </a:rPr>
              <a:t>Cheap Raw Materials</a:t>
            </a:r>
            <a:r>
              <a:rPr lang="en-GB" altLang="en-US" sz="3200" dirty="0"/>
              <a:t>: Precious Minerals, Palm kernel  etc</a:t>
            </a:r>
          </a:p>
          <a:p>
            <a:pPr marL="609600" indent="-609600" algn="just">
              <a:lnSpc>
                <a:spcPct val="90000"/>
              </a:lnSpc>
              <a:spcBef>
                <a:spcPct val="0"/>
              </a:spcBef>
              <a:buFont typeface="Webdings" panose="05030102010509060703" pitchFamily="18" charset="2"/>
              <a:buNone/>
              <a:defRPr/>
            </a:pPr>
            <a:r>
              <a:rPr lang="en-GB" altLang="en-US" sz="3200" dirty="0">
                <a:solidFill>
                  <a:srgbClr val="FF0000"/>
                </a:solidFill>
              </a:rPr>
              <a:t>Market Opportunities and for dumping: </a:t>
            </a:r>
            <a:r>
              <a:rPr lang="en-US" altLang="en-US" sz="3200" dirty="0"/>
              <a:t>New products were produced faster</a:t>
            </a:r>
            <a:r>
              <a:rPr lang="en-US" sz="3200" dirty="0"/>
              <a:t> than their populations could dispose of.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7EE2-8076-AC6A-B945-F39FFA82F0E1}"/>
              </a:ext>
            </a:extLst>
          </p:cNvPr>
          <p:cNvSpPr>
            <a:spLocks noGrp="1"/>
          </p:cNvSpPr>
          <p:nvPr>
            <p:ph type="title"/>
          </p:nvPr>
        </p:nvSpPr>
        <p:spPr>
          <a:xfrm>
            <a:off x="304800" y="554404"/>
            <a:ext cx="8686800" cy="707886"/>
          </a:xfrm>
        </p:spPr>
        <p:txBody>
          <a:bodyPr/>
          <a:lstStyle/>
          <a:p>
            <a:r>
              <a:rPr lang="en-US" dirty="0"/>
              <a:t>Impact of Colonialism on Africa</a:t>
            </a:r>
          </a:p>
        </p:txBody>
      </p:sp>
      <p:sp>
        <p:nvSpPr>
          <p:cNvPr id="3" name="Content Placeholder 2">
            <a:extLst>
              <a:ext uri="{FF2B5EF4-FFF2-40B4-BE49-F238E27FC236}">
                <a16:creationId xmlns:a16="http://schemas.microsoft.com/office/drawing/2014/main" id="{DA5C86CD-D72A-BD80-617D-9CBA62E90950}"/>
              </a:ext>
            </a:extLst>
          </p:cNvPr>
          <p:cNvSpPr>
            <a:spLocks noGrp="1"/>
          </p:cNvSpPr>
          <p:nvPr>
            <p:ph idx="1"/>
          </p:nvPr>
        </p:nvSpPr>
        <p:spPr>
          <a:xfrm>
            <a:off x="152400" y="1600200"/>
            <a:ext cx="8839200" cy="5575040"/>
          </a:xfrm>
        </p:spPr>
        <p:txBody>
          <a:bodyPr/>
          <a:lstStyle/>
          <a:p>
            <a:pPr marL="609600" indent="-609600" algn="just">
              <a:lnSpc>
                <a:spcPct val="90000"/>
              </a:lnSpc>
              <a:spcBef>
                <a:spcPct val="0"/>
              </a:spcBef>
              <a:buFont typeface="Webdings" panose="05030102010509060703" pitchFamily="18" charset="2"/>
              <a:buNone/>
              <a:defRPr/>
            </a:pPr>
            <a:r>
              <a:rPr lang="en-GB" altLang="en-US" dirty="0">
                <a:solidFill>
                  <a:schemeClr val="accent2"/>
                </a:solidFill>
                <a:latin typeface="Garamond" panose="02020404030301010803" pitchFamily="18" charset="0"/>
              </a:rPr>
              <a:t>Political dominance/conquest: </a:t>
            </a:r>
            <a:r>
              <a:rPr lang="en-GB" altLang="en-US" dirty="0">
                <a:latin typeface="Garamond" panose="02020404030301010803" pitchFamily="18" charset="0"/>
              </a:rPr>
              <a:t>The </a:t>
            </a:r>
            <a:r>
              <a:rPr lang="en-US" b="0" i="0" dirty="0">
                <a:effectLst/>
                <a:latin typeface="Garamond" panose="02020404030301010803" pitchFamily="18" charset="0"/>
              </a:rPr>
              <a:t>scramble for and partition of Africa among seven European colonial powers (</a:t>
            </a:r>
            <a:r>
              <a:rPr lang="en-US" b="0" i="0" dirty="0">
                <a:solidFill>
                  <a:srgbClr val="FF0000"/>
                </a:solidFill>
                <a:effectLst/>
                <a:latin typeface="Garamond" panose="02020404030301010803" pitchFamily="18" charset="0"/>
              </a:rPr>
              <a:t>Belgium, Britain, France, Germany, Italy, Spain, and Portugal</a:t>
            </a:r>
            <a:r>
              <a:rPr lang="en-US" b="0" i="0" dirty="0">
                <a:effectLst/>
                <a:latin typeface="Garamond" panose="02020404030301010803" pitchFamily="18" charset="0"/>
              </a:rPr>
              <a:t>) and their resources (both natural and human) weakened African culture, leadership, and governance system</a:t>
            </a:r>
            <a:r>
              <a:rPr lang="en-GB" altLang="en-US" dirty="0">
                <a:latin typeface="Garamond" panose="02020404030301010803" pitchFamily="18" charset="0"/>
              </a:rPr>
              <a:t> </a:t>
            </a:r>
          </a:p>
          <a:p>
            <a:pPr marL="609600" indent="-609600" algn="just">
              <a:lnSpc>
                <a:spcPct val="90000"/>
              </a:lnSpc>
              <a:spcBef>
                <a:spcPct val="0"/>
              </a:spcBef>
              <a:buFont typeface="Webdings" panose="05030102010509060703" pitchFamily="18" charset="2"/>
              <a:buNone/>
              <a:defRPr/>
            </a:pPr>
            <a:r>
              <a:rPr lang="en-US" dirty="0">
                <a:solidFill>
                  <a:srgbClr val="FF0000"/>
                </a:solidFill>
                <a:latin typeface="Garamond" panose="02020404030301010803" pitchFamily="18" charset="0"/>
              </a:rPr>
              <a:t>The Exploitation</a:t>
            </a:r>
            <a:r>
              <a:rPr lang="en-US" b="0" i="0" dirty="0">
                <a:solidFill>
                  <a:srgbClr val="FF0000"/>
                </a:solidFill>
                <a:effectLst/>
                <a:latin typeface="Garamond" panose="02020404030301010803" pitchFamily="18" charset="0"/>
              </a:rPr>
              <a:t> of African Labor: </a:t>
            </a:r>
            <a:r>
              <a:rPr lang="en-US" b="0" i="0" dirty="0">
                <a:effectLst/>
                <a:latin typeface="Garamond" panose="02020404030301010803" pitchFamily="18" charset="0"/>
              </a:rPr>
              <a:t>Africans worked as slaves overseas with no reward, denying the continent </a:t>
            </a:r>
            <a:r>
              <a:rPr lang="en-US" b="0" i="0" dirty="0">
                <a:solidFill>
                  <a:srgbClr val="FF0000"/>
                </a:solidFill>
                <a:effectLst/>
                <a:latin typeface="Garamond" panose="02020404030301010803" pitchFamily="18" charset="0"/>
              </a:rPr>
              <a:t>remittances</a:t>
            </a:r>
            <a:r>
              <a:rPr lang="en-US" b="0" i="0" dirty="0">
                <a:effectLst/>
                <a:latin typeface="Garamond" panose="02020404030301010803" pitchFamily="18" charset="0"/>
              </a:rPr>
              <a:t> for development</a:t>
            </a:r>
          </a:p>
          <a:p>
            <a:pPr marL="609600" indent="-609600" algn="just">
              <a:lnSpc>
                <a:spcPct val="90000"/>
              </a:lnSpc>
              <a:spcBef>
                <a:spcPct val="0"/>
              </a:spcBef>
              <a:buFont typeface="Webdings" panose="05030102010509060703" pitchFamily="18" charset="2"/>
              <a:buNone/>
              <a:defRPr/>
            </a:pPr>
            <a:r>
              <a:rPr lang="en-US" altLang="en-US" dirty="0">
                <a:solidFill>
                  <a:srgbClr val="FF0000"/>
                </a:solidFill>
                <a:latin typeface="Garamond" panose="02020404030301010803" pitchFamily="18" charset="0"/>
              </a:rPr>
              <a:t>Reorientation of the African Economy</a:t>
            </a:r>
            <a:r>
              <a:rPr lang="en-US" altLang="en-US" dirty="0">
                <a:latin typeface="Garamond" panose="02020404030301010803" pitchFamily="18" charset="0"/>
              </a:rPr>
              <a:t>: Food/self-sufficiency to food /economic dependence</a:t>
            </a:r>
            <a:endParaRPr lang="en-GB" altLang="en-US" dirty="0">
              <a:latin typeface="Garamond" panose="02020404030301010803" pitchFamily="18" charset="0"/>
            </a:endParaRPr>
          </a:p>
          <a:p>
            <a:pPr marL="609600" indent="-609600" algn="just">
              <a:lnSpc>
                <a:spcPct val="90000"/>
              </a:lnSpc>
              <a:spcBef>
                <a:spcPct val="0"/>
              </a:spcBef>
              <a:buFont typeface="Webdings" panose="05030102010509060703" pitchFamily="18" charset="2"/>
              <a:buNone/>
              <a:defRPr/>
            </a:pPr>
            <a:endParaRPr lang="en-US" dirty="0"/>
          </a:p>
          <a:p>
            <a:endParaRPr lang="en-US" dirty="0"/>
          </a:p>
        </p:txBody>
      </p:sp>
    </p:spTree>
    <p:extLst>
      <p:ext uri="{BB962C8B-B14F-4D97-AF65-F5344CB8AC3E}">
        <p14:creationId xmlns:p14="http://schemas.microsoft.com/office/powerpoint/2010/main" val="330617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8D2E-A5A4-52D3-232C-4838031396A5}"/>
              </a:ext>
            </a:extLst>
          </p:cNvPr>
          <p:cNvSpPr>
            <a:spLocks noGrp="1"/>
          </p:cNvSpPr>
          <p:nvPr>
            <p:ph type="title"/>
          </p:nvPr>
        </p:nvSpPr>
        <p:spPr>
          <a:xfrm>
            <a:off x="152400" y="246629"/>
            <a:ext cx="8991600" cy="1162294"/>
          </a:xfrm>
        </p:spPr>
        <p:txBody>
          <a:bodyPr/>
          <a:lstStyle/>
          <a:p>
            <a:pPr algn="ctr"/>
            <a:r>
              <a:rPr lang="en-US" dirty="0"/>
              <a:t>Perceived Benefit of Colonialism to Africa</a:t>
            </a:r>
          </a:p>
        </p:txBody>
      </p:sp>
      <p:sp>
        <p:nvSpPr>
          <p:cNvPr id="3" name="Content Placeholder 2">
            <a:extLst>
              <a:ext uri="{FF2B5EF4-FFF2-40B4-BE49-F238E27FC236}">
                <a16:creationId xmlns:a16="http://schemas.microsoft.com/office/drawing/2014/main" id="{93FED16A-8B41-5DB7-2C26-3D014315BE5D}"/>
              </a:ext>
            </a:extLst>
          </p:cNvPr>
          <p:cNvSpPr>
            <a:spLocks noGrp="1"/>
          </p:cNvSpPr>
          <p:nvPr>
            <p:ph idx="1"/>
          </p:nvPr>
        </p:nvSpPr>
        <p:spPr>
          <a:xfrm>
            <a:off x="-76200" y="1676400"/>
            <a:ext cx="9154886" cy="5029200"/>
          </a:xfrm>
        </p:spPr>
        <p:txBody>
          <a:bodyPr/>
          <a:lstStyle/>
          <a:p>
            <a:pPr marL="609600" indent="-609600" algn="just">
              <a:lnSpc>
                <a:spcPct val="90000"/>
              </a:lnSpc>
              <a:spcBef>
                <a:spcPct val="0"/>
              </a:spcBef>
              <a:buFont typeface="Webdings" panose="05030102010509060703" pitchFamily="18" charset="2"/>
              <a:buNone/>
              <a:defRPr/>
            </a:pPr>
            <a:r>
              <a:rPr lang="en-US" altLang="en-US" sz="2800" dirty="0">
                <a:solidFill>
                  <a:srgbClr val="FF0000"/>
                </a:solidFill>
              </a:rPr>
              <a:t>Economic</a:t>
            </a:r>
            <a:r>
              <a:rPr lang="en-US" sz="2800" b="0" i="0" dirty="0">
                <a:solidFill>
                  <a:srgbClr val="FF0000"/>
                </a:solidFill>
                <a:effectLst/>
              </a:rPr>
              <a:t> Infrastructure </a:t>
            </a:r>
            <a:r>
              <a:rPr lang="en-US" sz="2800" b="0" i="0" dirty="0">
                <a:solidFill>
                  <a:srgbClr val="040C28"/>
                </a:solidFill>
                <a:effectLst/>
              </a:rPr>
              <a:t>such as railways, bridges, roads, and deep-water ports to connect Africa to them and not Africa to Africa</a:t>
            </a:r>
            <a:r>
              <a:rPr lang="en-US" sz="2800" b="0" i="0" dirty="0">
                <a:solidFill>
                  <a:srgbClr val="202124"/>
                </a:solidFill>
                <a:effectLst/>
              </a:rPr>
              <a:t> </a:t>
            </a:r>
            <a:endParaRPr lang="en-GB" altLang="en-US" sz="2800" dirty="0"/>
          </a:p>
          <a:p>
            <a:pPr marL="609600" indent="-609600" algn="just">
              <a:lnSpc>
                <a:spcPct val="90000"/>
              </a:lnSpc>
              <a:spcBef>
                <a:spcPct val="0"/>
              </a:spcBef>
              <a:buFont typeface="Webdings" panose="05030102010509060703" pitchFamily="18" charset="2"/>
              <a:buNone/>
              <a:defRPr/>
            </a:pPr>
            <a:r>
              <a:rPr lang="en-GB" altLang="en-US" sz="2800" dirty="0">
                <a:solidFill>
                  <a:srgbClr val="FF0000"/>
                </a:solidFill>
              </a:rPr>
              <a:t>Exposure to Higher Education: </a:t>
            </a:r>
          </a:p>
          <a:p>
            <a:pPr marL="609600" indent="-609600" algn="just">
              <a:lnSpc>
                <a:spcPct val="90000"/>
              </a:lnSpc>
              <a:spcBef>
                <a:spcPct val="0"/>
              </a:spcBef>
              <a:buFont typeface="Webdings" panose="05030102010509060703" pitchFamily="18" charset="2"/>
              <a:buNone/>
              <a:defRPr/>
            </a:pPr>
            <a:r>
              <a:rPr lang="en-US" dirty="0">
                <a:solidFill>
                  <a:srgbClr val="FF0000"/>
                </a:solidFill>
              </a:rPr>
              <a:t>African middlemen</a:t>
            </a:r>
            <a:r>
              <a:rPr lang="en-GB" dirty="0">
                <a:solidFill>
                  <a:srgbClr val="FF0000"/>
                </a:solidFill>
              </a:rPr>
              <a:t> </a:t>
            </a:r>
            <a:r>
              <a:rPr lang="en-GB" dirty="0"/>
              <a:t>also profited from both the slave trade and other tradable products.</a:t>
            </a:r>
          </a:p>
          <a:p>
            <a:pPr marL="609600" indent="-609600" algn="just">
              <a:lnSpc>
                <a:spcPct val="90000"/>
              </a:lnSpc>
              <a:spcBef>
                <a:spcPct val="0"/>
              </a:spcBef>
              <a:buNone/>
              <a:defRPr/>
            </a:pPr>
            <a:r>
              <a:rPr lang="en-US" b="0" i="0" dirty="0">
                <a:solidFill>
                  <a:srgbClr val="000000"/>
                </a:solidFill>
                <a:effectLst/>
                <a:latin typeface="Source Serif Pro" panose="02040603050405020204" pitchFamily="18" charset="0"/>
              </a:rPr>
              <a:t>Most African countries experienced </a:t>
            </a:r>
            <a:r>
              <a:rPr lang="en-US" b="0" i="0" dirty="0">
                <a:solidFill>
                  <a:srgbClr val="FF0000"/>
                </a:solidFill>
                <a:effectLst/>
                <a:latin typeface="Source Serif Pro" panose="02040603050405020204" pitchFamily="18" charset="0"/>
              </a:rPr>
              <a:t>rising incomes </a:t>
            </a:r>
            <a:r>
              <a:rPr lang="en-US" dirty="0">
                <a:solidFill>
                  <a:srgbClr val="000000"/>
                </a:solidFill>
                <a:latin typeface="Source Serif Pro" panose="02040603050405020204" pitchFamily="18" charset="0"/>
              </a:rPr>
              <a:t>during the colonial period, relative to the base year of </a:t>
            </a:r>
            <a:r>
              <a:rPr lang="en-US" b="0" i="0" dirty="0">
                <a:solidFill>
                  <a:srgbClr val="FF0000"/>
                </a:solidFill>
                <a:effectLst/>
                <a:latin typeface="Source Serif Pro" panose="02040603050405020204" pitchFamily="18" charset="0"/>
              </a:rPr>
              <a:t>1885.</a:t>
            </a:r>
          </a:p>
          <a:p>
            <a:r>
              <a:rPr lang="en-US" dirty="0">
                <a:solidFill>
                  <a:srgbClr val="000000"/>
                </a:solidFill>
                <a:latin typeface="Source Serif Pro" panose="02040603050405020204" pitchFamily="18" charset="0"/>
              </a:rPr>
              <a:t>D</a:t>
            </a:r>
            <a:r>
              <a:rPr lang="en-US" b="0" i="0" dirty="0">
                <a:solidFill>
                  <a:srgbClr val="000000"/>
                </a:solidFill>
                <a:effectLst/>
                <a:latin typeface="Source Serif Pro" panose="02040603050405020204" pitchFamily="18" charset="0"/>
              </a:rPr>
              <a:t>eeper</a:t>
            </a:r>
            <a:r>
              <a:rPr lang="en-US" b="0" i="0" dirty="0">
                <a:solidFill>
                  <a:srgbClr val="FF0000"/>
                </a:solidFill>
                <a:effectLst/>
                <a:latin typeface="Source Serif Pro" panose="02040603050405020204" pitchFamily="18" charset="0"/>
              </a:rPr>
              <a:t> integration </a:t>
            </a:r>
            <a:r>
              <a:rPr lang="en-US" b="0" i="0" dirty="0">
                <a:solidFill>
                  <a:srgbClr val="000000"/>
                </a:solidFill>
                <a:effectLst/>
                <a:latin typeface="Source Serif Pro" panose="02040603050405020204" pitchFamily="18" charset="0"/>
              </a:rPr>
              <a:t>of Africa into world trade and World Economy.</a:t>
            </a:r>
            <a:endParaRPr lang="en-US" dirty="0"/>
          </a:p>
        </p:txBody>
      </p:sp>
    </p:spTree>
    <p:extLst>
      <p:ext uri="{BB962C8B-B14F-4D97-AF65-F5344CB8AC3E}">
        <p14:creationId xmlns:p14="http://schemas.microsoft.com/office/powerpoint/2010/main" val="10282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5CF1-BB64-7D8A-1E7C-EC3A0D31DBD6}"/>
              </a:ext>
            </a:extLst>
          </p:cNvPr>
          <p:cNvSpPr>
            <a:spLocks noGrp="1"/>
          </p:cNvSpPr>
          <p:nvPr>
            <p:ph type="title"/>
          </p:nvPr>
        </p:nvSpPr>
        <p:spPr>
          <a:xfrm>
            <a:off x="152400" y="246628"/>
            <a:ext cx="8686800" cy="1323439"/>
          </a:xfrm>
        </p:spPr>
        <p:txBody>
          <a:bodyPr/>
          <a:lstStyle/>
          <a:p>
            <a:pPr algn="ctr"/>
            <a:r>
              <a:rPr lang="en-US" dirty="0"/>
              <a:t>Post-Colonial Economic Structure:1960 to date</a:t>
            </a:r>
          </a:p>
        </p:txBody>
      </p:sp>
      <p:pic>
        <p:nvPicPr>
          <p:cNvPr id="4" name="Content Placeholder 4">
            <a:extLst>
              <a:ext uri="{FF2B5EF4-FFF2-40B4-BE49-F238E27FC236}">
                <a16:creationId xmlns:a16="http://schemas.microsoft.com/office/drawing/2014/main" id="{675B8627-C4C6-0A08-FF1C-91AB231C9E02}"/>
              </a:ext>
            </a:extLst>
          </p:cNvPr>
          <p:cNvPicPr>
            <a:picLocks noGrp="1" noChangeAspect="1"/>
          </p:cNvPicPr>
          <p:nvPr>
            <p:ph idx="1"/>
          </p:nvPr>
        </p:nvPicPr>
        <p:blipFill>
          <a:blip r:embed="rId2"/>
          <a:stretch>
            <a:fillRect/>
          </a:stretch>
        </p:blipFill>
        <p:spPr>
          <a:xfrm>
            <a:off x="152400" y="1570067"/>
            <a:ext cx="8839200" cy="5041305"/>
          </a:xfrm>
        </p:spPr>
      </p:pic>
    </p:spTree>
    <p:extLst>
      <p:ext uri="{BB962C8B-B14F-4D97-AF65-F5344CB8AC3E}">
        <p14:creationId xmlns:p14="http://schemas.microsoft.com/office/powerpoint/2010/main" val="38189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78F8-99FA-B720-868A-DF8E9C7CF4C4}"/>
              </a:ext>
            </a:extLst>
          </p:cNvPr>
          <p:cNvSpPr>
            <a:spLocks noGrp="1"/>
          </p:cNvSpPr>
          <p:nvPr>
            <p:ph type="title"/>
          </p:nvPr>
        </p:nvSpPr>
        <p:spPr>
          <a:xfrm>
            <a:off x="152400" y="250825"/>
            <a:ext cx="8915400" cy="1143000"/>
          </a:xfrm>
        </p:spPr>
        <p:txBody>
          <a:bodyPr/>
          <a:lstStyle/>
          <a:p>
            <a:pPr algn="ctr"/>
            <a:r>
              <a:rPr lang="en-US" dirty="0">
                <a:solidFill>
                  <a:schemeClr val="bg1"/>
                </a:solidFill>
              </a:rPr>
              <a:t>Debt Slavery and New Entrants</a:t>
            </a:r>
          </a:p>
        </p:txBody>
      </p:sp>
      <p:sp>
        <p:nvSpPr>
          <p:cNvPr id="3" name="Text Placeholder 2">
            <a:extLst>
              <a:ext uri="{FF2B5EF4-FFF2-40B4-BE49-F238E27FC236}">
                <a16:creationId xmlns:a16="http://schemas.microsoft.com/office/drawing/2014/main" id="{C28553C2-F0F6-7749-5E74-175FCB1375B7}"/>
              </a:ext>
            </a:extLst>
          </p:cNvPr>
          <p:cNvSpPr>
            <a:spLocks noGrp="1"/>
          </p:cNvSpPr>
          <p:nvPr>
            <p:ph type="body" idx="1"/>
          </p:nvPr>
        </p:nvSpPr>
        <p:spPr>
          <a:xfrm>
            <a:off x="152400" y="1535113"/>
            <a:ext cx="4344988" cy="639762"/>
          </a:xfrm>
        </p:spPr>
        <p:txBody>
          <a:bodyPr/>
          <a:lstStyle/>
          <a:p>
            <a:r>
              <a:rPr lang="en-US" dirty="0"/>
              <a:t>Rating Bias and Risk Premium</a:t>
            </a:r>
          </a:p>
        </p:txBody>
      </p:sp>
      <p:sp>
        <p:nvSpPr>
          <p:cNvPr id="5" name="Text Placeholder 4">
            <a:extLst>
              <a:ext uri="{FF2B5EF4-FFF2-40B4-BE49-F238E27FC236}">
                <a16:creationId xmlns:a16="http://schemas.microsoft.com/office/drawing/2014/main" id="{D58A499B-4F07-2B69-CFDE-C4CF0B4193E5}"/>
              </a:ext>
            </a:extLst>
          </p:cNvPr>
          <p:cNvSpPr>
            <a:spLocks noGrp="1"/>
          </p:cNvSpPr>
          <p:nvPr>
            <p:ph type="body" sz="quarter" idx="3"/>
          </p:nvPr>
        </p:nvSpPr>
        <p:spPr/>
        <p:txBody>
          <a:bodyPr/>
          <a:lstStyle/>
          <a:p>
            <a:r>
              <a:rPr lang="en-US" dirty="0"/>
              <a:t>Higher Costs of borrowing </a:t>
            </a:r>
          </a:p>
        </p:txBody>
      </p:sp>
      <p:pic>
        <p:nvPicPr>
          <p:cNvPr id="7" name="Content Placeholder 4">
            <a:extLst>
              <a:ext uri="{FF2B5EF4-FFF2-40B4-BE49-F238E27FC236}">
                <a16:creationId xmlns:a16="http://schemas.microsoft.com/office/drawing/2014/main" id="{376885CF-E7E4-0DBB-1ED4-32C756E13E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 y="2316163"/>
            <a:ext cx="4421188" cy="4291012"/>
          </a:xfrm>
        </p:spPr>
      </p:pic>
      <p:pic>
        <p:nvPicPr>
          <p:cNvPr id="8" name="Content Placeholder 5">
            <a:extLst>
              <a:ext uri="{FF2B5EF4-FFF2-40B4-BE49-F238E27FC236}">
                <a16:creationId xmlns:a16="http://schemas.microsoft.com/office/drawing/2014/main" id="{675A033C-B763-2FFB-69C2-1975B4BB12C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174875"/>
            <a:ext cx="4498975" cy="4432299"/>
          </a:xfrm>
        </p:spPr>
      </p:pic>
    </p:spTree>
    <p:extLst>
      <p:ext uri="{BB962C8B-B14F-4D97-AF65-F5344CB8AC3E}">
        <p14:creationId xmlns:p14="http://schemas.microsoft.com/office/powerpoint/2010/main" val="1737807141"/>
      </p:ext>
    </p:extLst>
  </p:cSld>
  <p:clrMapOvr>
    <a:masterClrMapping/>
  </p:clrMapOvr>
</p:sld>
</file>

<file path=ppt/theme/theme1.xml><?xml version="1.0" encoding="utf-8"?>
<a:theme xmlns:a="http://schemas.openxmlformats.org/drawingml/2006/main" name="Office Theme">
  <a:themeElements>
    <a:clrScheme name="Milly_DAAP">
      <a:dk1>
        <a:sysClr val="windowText" lastClr="000000"/>
      </a:dk1>
      <a:lt1>
        <a:sysClr val="window" lastClr="FFFFFF"/>
      </a:lt1>
      <a:dk2>
        <a:srgbClr val="192D50"/>
      </a:dk2>
      <a:lt2>
        <a:srgbClr val="EEECE1"/>
      </a:lt2>
      <a:accent1>
        <a:srgbClr val="192D50"/>
      </a:accent1>
      <a:accent2>
        <a:srgbClr val="E6641E"/>
      </a:accent2>
      <a:accent3>
        <a:srgbClr val="F57814"/>
      </a:accent3>
      <a:accent4>
        <a:srgbClr val="E6E6E6"/>
      </a:accent4>
      <a:accent5>
        <a:srgbClr val="4BACC6"/>
      </a:accent5>
      <a:accent6>
        <a:srgbClr val="4682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57427</TotalTime>
  <Words>793</Words>
  <Application>Microsoft Office PowerPoint</Application>
  <PresentationFormat>On-screen Show (4:3)</PresentationFormat>
  <Paragraphs>95</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Garamond</vt:lpstr>
      <vt:lpstr>Grandview</vt:lpstr>
      <vt:lpstr>Oxfam TSTAR PRO</vt:lpstr>
      <vt:lpstr>Roboto</vt:lpstr>
      <vt:lpstr>Source Serif Pro</vt:lpstr>
      <vt:lpstr>Webdings</vt:lpstr>
      <vt:lpstr>Wingdings</vt:lpstr>
      <vt:lpstr>Office Theme</vt:lpstr>
      <vt:lpstr>The Black Paper</vt:lpstr>
      <vt:lpstr>PRESENTATION OUTLINE</vt:lpstr>
      <vt:lpstr>African Geopolitics linked to Colonization </vt:lpstr>
      <vt:lpstr>Colonialism and Africa </vt:lpstr>
      <vt:lpstr>The Colonial Economic Structure</vt:lpstr>
      <vt:lpstr>Impact of Colonialism on Africa</vt:lpstr>
      <vt:lpstr>Perceived Benefit of Colonialism to Africa</vt:lpstr>
      <vt:lpstr>Post-Colonial Economic Structure:1960 to date</vt:lpstr>
      <vt:lpstr>Debt Slavery and New Entrants</vt:lpstr>
      <vt:lpstr>Debt service Implications (IDEAS, 2024)</vt:lpstr>
      <vt:lpstr>Africa; Net Creditor to the World</vt:lpstr>
      <vt:lpstr> Climate Change and Digitisation (AfDB, 2023) </vt:lpstr>
      <vt:lpstr>Colonial Economic Legacy and Women’s Empowerment</vt:lpstr>
      <vt:lpstr>PowerPoint Presentation</vt:lpstr>
      <vt:lpstr>PowerPoint Presentation</vt:lpstr>
      <vt:lpstr>PowerPoint Presentation</vt:lpstr>
      <vt:lpstr>Recommendations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dc:title>
  <dc:creator>Nana Yaw Akuamoah</dc:creator>
  <cp:lastModifiedBy>Howard</cp:lastModifiedBy>
  <cp:revision>2898</cp:revision>
  <dcterms:created xsi:type="dcterms:W3CDTF">2011-06-07T13:56:57Z</dcterms:created>
  <dcterms:modified xsi:type="dcterms:W3CDTF">2025-12-11T13:41:57Z</dcterms:modified>
</cp:coreProperties>
</file>