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Lst>
  <p:sldIdLst>
    <p:sldId id="256" r:id="rId2"/>
    <p:sldId id="257" r:id="rId3"/>
    <p:sldId id="258" r:id="rId4"/>
    <p:sldId id="273" r:id="rId5"/>
    <p:sldId id="275" r:id="rId6"/>
    <p:sldId id="261" r:id="rId7"/>
    <p:sldId id="264" r:id="rId8"/>
    <p:sldId id="265" r:id="rId9"/>
    <p:sldId id="266" r:id="rId10"/>
    <p:sldId id="270" r:id="rId11"/>
    <p:sldId id="259" r:id="rId12"/>
    <p:sldId id="260" r:id="rId13"/>
    <p:sldId id="271" r:id="rId14"/>
    <p:sldId id="268" r:id="rId15"/>
    <p:sldId id="269" r:id="rId16"/>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72" autoAdjust="0"/>
    <p:restoredTop sz="94660"/>
  </p:normalViewPr>
  <p:slideViewPr>
    <p:cSldViewPr snapToGrid="0">
      <p:cViewPr varScale="1">
        <p:scale>
          <a:sx n="82" d="100"/>
          <a:sy n="82" d="100"/>
        </p:scale>
        <p:origin x="49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8DE6C8-AB1D-4204-BC9C-3366B0BF0435}"/>
              </a:ext>
            </a:extLst>
          </p:cNvPr>
          <p:cNvSpPr>
            <a:spLocks noGrp="1"/>
          </p:cNvSpPr>
          <p:nvPr>
            <p:ph type="ctrTitle"/>
          </p:nvPr>
        </p:nvSpPr>
        <p:spPr>
          <a:xfrm>
            <a:off x="678426" y="889820"/>
            <a:ext cx="9989574" cy="3598606"/>
          </a:xfrm>
        </p:spPr>
        <p:txBody>
          <a:bodyPr anchor="t">
            <a:normAutofit/>
          </a:bodyPr>
          <a:lstStyle>
            <a:lvl1pPr algn="l">
              <a:defRPr sz="5400"/>
            </a:lvl1pPr>
          </a:lstStyle>
          <a:p>
            <a:r>
              <a:rPr lang="en-US" dirty="0"/>
              <a:t>Click to edit Master title style</a:t>
            </a:r>
          </a:p>
        </p:txBody>
      </p:sp>
      <p:sp>
        <p:nvSpPr>
          <p:cNvPr id="3" name="Subtitle 2">
            <a:extLst>
              <a:ext uri="{FF2B5EF4-FFF2-40B4-BE49-F238E27FC236}">
                <a16:creationId xmlns:a16="http://schemas.microsoft.com/office/drawing/2014/main" id="{7A7B9009-EE50-4EE5-B6EB-CD6EC83D3FA3}"/>
              </a:ext>
            </a:extLst>
          </p:cNvPr>
          <p:cNvSpPr>
            <a:spLocks noGrp="1"/>
          </p:cNvSpPr>
          <p:nvPr>
            <p:ph type="subTitle" idx="1"/>
          </p:nvPr>
        </p:nvSpPr>
        <p:spPr>
          <a:xfrm>
            <a:off x="678426" y="4488426"/>
            <a:ext cx="6991776" cy="1302774"/>
          </a:xfrm>
        </p:spPr>
        <p:txBody>
          <a:bodyPr anchor="b">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9C8667E-058A-436F-B8EA-5B3A99D43D09}"/>
              </a:ext>
            </a:extLst>
          </p:cNvPr>
          <p:cNvSpPr>
            <a:spLocks noGrp="1"/>
          </p:cNvSpPr>
          <p:nvPr>
            <p:ph type="dt" sz="half" idx="10"/>
          </p:nvPr>
        </p:nvSpPr>
        <p:spPr/>
        <p:txBody>
          <a:bodyPr/>
          <a:lstStyle/>
          <a:p>
            <a:fld id="{12575099-B3AD-44D7-919B-BCB6DC3E7F21}" type="datetimeFigureOut">
              <a:rPr lang="en-US" dirty="0"/>
              <a:t>12/2/2025</a:t>
            </a:fld>
            <a:endParaRPr lang="en-US" dirty="0"/>
          </a:p>
        </p:txBody>
      </p:sp>
      <p:sp>
        <p:nvSpPr>
          <p:cNvPr id="5" name="Footer Placeholder 4">
            <a:extLst>
              <a:ext uri="{FF2B5EF4-FFF2-40B4-BE49-F238E27FC236}">
                <a16:creationId xmlns:a16="http://schemas.microsoft.com/office/drawing/2014/main" id="{52680305-1AD7-482D-BFFD-6CDB83AB39A4}"/>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E5762A1-52E9-402D-B65E-DF193E44CE83}"/>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658877827"/>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359C1-C098-4BF4-A55D-782F4E606B8A}"/>
              </a:ext>
            </a:extLst>
          </p:cNvPr>
          <p:cNvSpPr>
            <a:spLocks noGrp="1"/>
          </p:cNvSpPr>
          <p:nvPr>
            <p:ph type="title"/>
          </p:nvPr>
        </p:nvSpPr>
        <p:spPr/>
        <p:txBody>
          <a:bodyPr/>
          <a:lstStyle/>
          <a:p>
            <a:r>
              <a:rPr lang="en-US" dirty="0"/>
              <a:t>Click to edit Master title style</a:t>
            </a:r>
          </a:p>
        </p:txBody>
      </p:sp>
      <p:sp>
        <p:nvSpPr>
          <p:cNvPr id="3" name="Vertical Text Placeholder 2">
            <a:extLst>
              <a:ext uri="{FF2B5EF4-FFF2-40B4-BE49-F238E27FC236}">
                <a16:creationId xmlns:a16="http://schemas.microsoft.com/office/drawing/2014/main" id="{3D343C7E-1E8B-4D38-9B81-1AA2A8978EDE}"/>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C8A70B00-53AE-4D3F-91BE-A8D789ED9864}"/>
              </a:ext>
            </a:extLst>
          </p:cNvPr>
          <p:cNvSpPr>
            <a:spLocks noGrp="1"/>
          </p:cNvSpPr>
          <p:nvPr>
            <p:ph type="dt" sz="half" idx="10"/>
          </p:nvPr>
        </p:nvSpPr>
        <p:spPr/>
        <p:txBody>
          <a:bodyPr/>
          <a:lstStyle/>
          <a:p>
            <a:fld id="{F18115DA-6CBC-4AEF-A85F-371C66916CF8}" type="datetimeFigureOut">
              <a:rPr lang="en-US" dirty="0"/>
              <a:t>12/2/2025</a:t>
            </a:fld>
            <a:endParaRPr lang="en-US" dirty="0"/>
          </a:p>
        </p:txBody>
      </p:sp>
      <p:sp>
        <p:nvSpPr>
          <p:cNvPr id="5" name="Footer Placeholder 4">
            <a:extLst>
              <a:ext uri="{FF2B5EF4-FFF2-40B4-BE49-F238E27FC236}">
                <a16:creationId xmlns:a16="http://schemas.microsoft.com/office/drawing/2014/main" id="{06647FC7-8124-4F70-A849-B6BCC5189CC3}"/>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B47CEBE4-50DC-47DB-B699-CCC024336C9F}"/>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733404570"/>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18279-D3B8-4C6A-AB74-9DE377771270}"/>
              </a:ext>
            </a:extLst>
          </p:cNvPr>
          <p:cNvSpPr>
            <a:spLocks noGrp="1"/>
          </p:cNvSpPr>
          <p:nvPr>
            <p:ph type="title" orient="vert"/>
          </p:nvPr>
        </p:nvSpPr>
        <p:spPr>
          <a:xfrm>
            <a:off x="9242322" y="997974"/>
            <a:ext cx="2349043" cy="49849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28F733C-9309-4197-BACA-207CDC8935C9}"/>
              </a:ext>
            </a:extLst>
          </p:cNvPr>
          <p:cNvSpPr>
            <a:spLocks noGrp="1"/>
          </p:cNvSpPr>
          <p:nvPr>
            <p:ph type="body" orient="vert" idx="1"/>
          </p:nvPr>
        </p:nvSpPr>
        <p:spPr>
          <a:xfrm>
            <a:off x="838200" y="997973"/>
            <a:ext cx="8404122" cy="49849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56ACD4D0-5BE6-412D-B08B-5DFFD593513E}"/>
              </a:ext>
            </a:extLst>
          </p:cNvPr>
          <p:cNvSpPr>
            <a:spLocks noGrp="1"/>
          </p:cNvSpPr>
          <p:nvPr>
            <p:ph type="dt" sz="half" idx="10"/>
          </p:nvPr>
        </p:nvSpPr>
        <p:spPr/>
        <p:txBody>
          <a:bodyPr/>
          <a:lstStyle/>
          <a:p>
            <a:fld id="{2A6007E4-95E8-4ABC-B20B-51235318A487}" type="datetimeFigureOut">
              <a:rPr lang="en-US" dirty="0"/>
              <a:t>12/2/2025</a:t>
            </a:fld>
            <a:endParaRPr lang="en-US" dirty="0"/>
          </a:p>
        </p:txBody>
      </p:sp>
      <p:sp>
        <p:nvSpPr>
          <p:cNvPr id="5" name="Footer Placeholder 4">
            <a:extLst>
              <a:ext uri="{FF2B5EF4-FFF2-40B4-BE49-F238E27FC236}">
                <a16:creationId xmlns:a16="http://schemas.microsoft.com/office/drawing/2014/main" id="{55021651-B786-4A39-A10F-F5231D0A2C5E}"/>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74504D2D-9379-40DE-9F45-3004BE54F16B}"/>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4175962546"/>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87CA6-BFD9-4CB1-8892-F6B062E8244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E0CDA8C3-9C0C-4E52-9A62-E4DB159E6B0E}"/>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CC3EC35-E02F-41FF-9232-F90692A902FC}"/>
              </a:ext>
            </a:extLst>
          </p:cNvPr>
          <p:cNvSpPr>
            <a:spLocks noGrp="1"/>
          </p:cNvSpPr>
          <p:nvPr>
            <p:ph type="dt" sz="half" idx="10"/>
          </p:nvPr>
        </p:nvSpPr>
        <p:spPr/>
        <p:txBody>
          <a:bodyPr/>
          <a:lstStyle/>
          <a:p>
            <a:fld id="{2A4BF121-2723-4D35-ADA9-215CD054C4BC}" type="datetimeFigureOut">
              <a:rPr lang="en-US" dirty="0"/>
              <a:t>12/2/2025</a:t>
            </a:fld>
            <a:endParaRPr lang="en-US" dirty="0"/>
          </a:p>
        </p:txBody>
      </p:sp>
      <p:sp>
        <p:nvSpPr>
          <p:cNvPr id="5" name="Footer Placeholder 4">
            <a:extLst>
              <a:ext uri="{FF2B5EF4-FFF2-40B4-BE49-F238E27FC236}">
                <a16:creationId xmlns:a16="http://schemas.microsoft.com/office/drawing/2014/main" id="{39D13D38-5DF1-443B-8A12-71E834FDC6A1}"/>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F25E644A-4A37-4757-9809-5B035E2874E6}"/>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500459959"/>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E6578B-CD85-4BF1-A729-E8E8079B595F}"/>
              </a:ext>
            </a:extLst>
          </p:cNvPr>
          <p:cNvSpPr>
            <a:spLocks noGrp="1"/>
          </p:cNvSpPr>
          <p:nvPr>
            <p:ph type="title"/>
          </p:nvPr>
        </p:nvSpPr>
        <p:spPr>
          <a:xfrm>
            <a:off x="715383" y="1709738"/>
            <a:ext cx="10632067" cy="2852737"/>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A58448C1-C13F-4826-8347-EEB00A6643D6}"/>
              </a:ext>
            </a:extLst>
          </p:cNvPr>
          <p:cNvSpPr>
            <a:spLocks noGrp="1"/>
          </p:cNvSpPr>
          <p:nvPr>
            <p:ph type="body" idx="1"/>
          </p:nvPr>
        </p:nvSpPr>
        <p:spPr>
          <a:xfrm>
            <a:off x="715383" y="4589463"/>
            <a:ext cx="10632067"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5806546A-957F-4C4D-9744-1177AD258E10}"/>
              </a:ext>
            </a:extLst>
          </p:cNvPr>
          <p:cNvSpPr>
            <a:spLocks noGrp="1"/>
          </p:cNvSpPr>
          <p:nvPr>
            <p:ph type="dt" sz="half" idx="10"/>
          </p:nvPr>
        </p:nvSpPr>
        <p:spPr/>
        <p:txBody>
          <a:bodyPr/>
          <a:lstStyle/>
          <a:p>
            <a:fld id="{C54F54BA-4BC6-480F-839C-951A49B248A9}" type="datetimeFigureOut">
              <a:rPr lang="en-US" dirty="0"/>
              <a:t>12/2/2025</a:t>
            </a:fld>
            <a:endParaRPr lang="en-US" dirty="0"/>
          </a:p>
        </p:txBody>
      </p:sp>
      <p:sp>
        <p:nvSpPr>
          <p:cNvPr id="5" name="Footer Placeholder 4">
            <a:extLst>
              <a:ext uri="{FF2B5EF4-FFF2-40B4-BE49-F238E27FC236}">
                <a16:creationId xmlns:a16="http://schemas.microsoft.com/office/drawing/2014/main" id="{B1DB149C-CC63-4E3A-A83D-EF637EB51979}"/>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DB94775-7982-41EC-B584-D51224D38F77}"/>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50094160"/>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CE4BD8-507D-48E4-A624-F16A741C3609}"/>
              </a:ext>
            </a:extLst>
          </p:cNvPr>
          <p:cNvSpPr>
            <a:spLocks noGrp="1"/>
          </p:cNvSpPr>
          <p:nvPr>
            <p:ph type="title"/>
          </p:nvPr>
        </p:nvSpPr>
        <p:spPr>
          <a:xfrm>
            <a:off x="700635" y="922096"/>
            <a:ext cx="10691265" cy="1127930"/>
          </a:xfrm>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810A07E4-3A39-457C-A059-7DFB6039D947}"/>
              </a:ext>
            </a:extLst>
          </p:cNvPr>
          <p:cNvSpPr>
            <a:spLocks noGrp="1"/>
          </p:cNvSpPr>
          <p:nvPr>
            <p:ph sz="half" idx="1"/>
          </p:nvPr>
        </p:nvSpPr>
        <p:spPr>
          <a:xfrm>
            <a:off x="715383" y="2128684"/>
            <a:ext cx="5304417"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B141E17-47CE-4A78-B0FA-0E9786DA67C5}"/>
              </a:ext>
            </a:extLst>
          </p:cNvPr>
          <p:cNvSpPr>
            <a:spLocks noGrp="1"/>
          </p:cNvSpPr>
          <p:nvPr>
            <p:ph sz="half" idx="2"/>
          </p:nvPr>
        </p:nvSpPr>
        <p:spPr>
          <a:xfrm>
            <a:off x="6172200" y="2128684"/>
            <a:ext cx="5219700" cy="3844414"/>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89F02C13-D3ED-4044-9716-F29D79A184C9}"/>
              </a:ext>
            </a:extLst>
          </p:cNvPr>
          <p:cNvSpPr>
            <a:spLocks noGrp="1"/>
          </p:cNvSpPr>
          <p:nvPr>
            <p:ph type="dt" sz="half" idx="10"/>
          </p:nvPr>
        </p:nvSpPr>
        <p:spPr/>
        <p:txBody>
          <a:bodyPr/>
          <a:lstStyle/>
          <a:p>
            <a:fld id="{0F9DD0EA-4726-4440-BF9D-E88296FC3068}" type="datetimeFigureOut">
              <a:rPr lang="en-US" dirty="0"/>
              <a:t>12/2/2025</a:t>
            </a:fld>
            <a:endParaRPr lang="en-US" dirty="0"/>
          </a:p>
        </p:txBody>
      </p:sp>
      <p:sp>
        <p:nvSpPr>
          <p:cNvPr id="6" name="Footer Placeholder 5">
            <a:extLst>
              <a:ext uri="{FF2B5EF4-FFF2-40B4-BE49-F238E27FC236}">
                <a16:creationId xmlns:a16="http://schemas.microsoft.com/office/drawing/2014/main" id="{8AF334AD-FB29-4355-B5CF-85E61B4F340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BA5AA154-790C-4774-9C21-8C543E733F26}"/>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740697857"/>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07DD35-7673-4F88-86B0-634883B5E345}"/>
              </a:ext>
            </a:extLst>
          </p:cNvPr>
          <p:cNvSpPr>
            <a:spLocks noGrp="1"/>
          </p:cNvSpPr>
          <p:nvPr>
            <p:ph type="title"/>
          </p:nvPr>
        </p:nvSpPr>
        <p:spPr>
          <a:xfrm>
            <a:off x="685887" y="929148"/>
            <a:ext cx="10640005" cy="761540"/>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5EC820D7-3E0B-47C6-A583-C4C839C5AF03}"/>
              </a:ext>
            </a:extLst>
          </p:cNvPr>
          <p:cNvSpPr>
            <a:spLocks noGrp="1"/>
          </p:cNvSpPr>
          <p:nvPr>
            <p:ph type="body" idx="1"/>
          </p:nvPr>
        </p:nvSpPr>
        <p:spPr>
          <a:xfrm>
            <a:off x="715384" y="1681163"/>
            <a:ext cx="5282192"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6A839A7B-97D5-400F-B802-A0FF28FE9F15}"/>
              </a:ext>
            </a:extLst>
          </p:cNvPr>
          <p:cNvSpPr>
            <a:spLocks noGrp="1"/>
          </p:cNvSpPr>
          <p:nvPr>
            <p:ph sz="half" idx="2"/>
          </p:nvPr>
        </p:nvSpPr>
        <p:spPr>
          <a:xfrm>
            <a:off x="715384" y="2505075"/>
            <a:ext cx="5282192"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2E0ECA2-DBF1-4681-9DFA-93AFD1B371DB}"/>
              </a:ext>
            </a:extLst>
          </p:cNvPr>
          <p:cNvSpPr>
            <a:spLocks noGrp="1"/>
          </p:cNvSpPr>
          <p:nvPr>
            <p:ph type="body" sz="quarter" idx="3"/>
          </p:nvPr>
        </p:nvSpPr>
        <p:spPr>
          <a:xfrm>
            <a:off x="6172200" y="1681163"/>
            <a:ext cx="5183188" cy="657225"/>
          </a:xfrm>
        </p:spPr>
        <p:txBody>
          <a:bodyPr anchor="b">
            <a:normAutofit/>
          </a:bodyPr>
          <a:lstStyle>
            <a:lvl1pPr marL="0" indent="0">
              <a:buNone/>
              <a:defRPr sz="1600" b="1">
                <a:latin typeface="+mj-lt"/>
              </a:defRPr>
            </a:lvl1pPr>
            <a:lvl2pPr marL="457200" indent="0">
              <a:buNone/>
              <a:defRPr sz="1600" b="1"/>
            </a:lvl2pPr>
            <a:lvl3pPr marL="914400" indent="0">
              <a:buNone/>
              <a:defRPr sz="16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390EBBBB-517F-4ED7-9E51-CF0F7590B4D4}"/>
              </a:ext>
            </a:extLst>
          </p:cNvPr>
          <p:cNvSpPr>
            <a:spLocks noGrp="1"/>
          </p:cNvSpPr>
          <p:nvPr>
            <p:ph sz="quarter" idx="4"/>
          </p:nvPr>
        </p:nvSpPr>
        <p:spPr>
          <a:xfrm>
            <a:off x="6172200" y="2505075"/>
            <a:ext cx="5183188" cy="34237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2511B5C7-1E37-478F-B4B0-C7202FFE41B9}"/>
              </a:ext>
            </a:extLst>
          </p:cNvPr>
          <p:cNvSpPr>
            <a:spLocks noGrp="1"/>
          </p:cNvSpPr>
          <p:nvPr>
            <p:ph type="dt" sz="half" idx="10"/>
          </p:nvPr>
        </p:nvSpPr>
        <p:spPr/>
        <p:txBody>
          <a:bodyPr/>
          <a:lstStyle/>
          <a:p>
            <a:fld id="{19CAD10D-99D1-46B2-A85A-C16850FCF8CF}" type="datetimeFigureOut">
              <a:rPr lang="en-US" dirty="0"/>
              <a:t>12/2/2025</a:t>
            </a:fld>
            <a:endParaRPr lang="en-US" dirty="0"/>
          </a:p>
        </p:txBody>
      </p:sp>
      <p:sp>
        <p:nvSpPr>
          <p:cNvPr id="8" name="Footer Placeholder 7">
            <a:extLst>
              <a:ext uri="{FF2B5EF4-FFF2-40B4-BE49-F238E27FC236}">
                <a16:creationId xmlns:a16="http://schemas.microsoft.com/office/drawing/2014/main" id="{9153F7EF-507C-4CB3-86C5-8B34FFFC1D86}"/>
              </a:ext>
            </a:extLst>
          </p:cNvPr>
          <p:cNvSpPr>
            <a:spLocks noGrp="1"/>
          </p:cNvSpPr>
          <p:nvPr>
            <p:ph type="ftr" sz="quarter" idx="11"/>
          </p:nvPr>
        </p:nvSpPr>
        <p:spPr/>
        <p:txBody>
          <a:bodyPr/>
          <a:lstStyle/>
          <a:p>
            <a:r>
              <a:rPr lang="en-US" dirty="0"/>
              <a:t>
              </a:t>
            </a:r>
          </a:p>
        </p:txBody>
      </p:sp>
      <p:sp>
        <p:nvSpPr>
          <p:cNvPr id="9" name="Slide Number Placeholder 8">
            <a:extLst>
              <a:ext uri="{FF2B5EF4-FFF2-40B4-BE49-F238E27FC236}">
                <a16:creationId xmlns:a16="http://schemas.microsoft.com/office/drawing/2014/main" id="{58E3DEA6-E4EB-4C2A-8B4F-55EC965B6219}"/>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899166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032964-A933-4B98-A141-A4B316DAFA9F}"/>
              </a:ext>
            </a:extLst>
          </p:cNvPr>
          <p:cNvSpPr>
            <a:spLocks noGrp="1"/>
          </p:cNvSpPr>
          <p:nvPr>
            <p:ph type="title"/>
          </p:nvPr>
        </p:nvSpPr>
        <p:spPr/>
        <p:txBody>
          <a:bodyPr/>
          <a:lstStyle/>
          <a:p>
            <a:r>
              <a:rPr lang="en-US" dirty="0"/>
              <a:t>Click to edit Master title style</a:t>
            </a:r>
          </a:p>
        </p:txBody>
      </p:sp>
      <p:sp>
        <p:nvSpPr>
          <p:cNvPr id="3" name="Date Placeholder 2">
            <a:extLst>
              <a:ext uri="{FF2B5EF4-FFF2-40B4-BE49-F238E27FC236}">
                <a16:creationId xmlns:a16="http://schemas.microsoft.com/office/drawing/2014/main" id="{5D684C9D-23DA-42B0-9DD3-7592F72E8DC9}"/>
              </a:ext>
            </a:extLst>
          </p:cNvPr>
          <p:cNvSpPr>
            <a:spLocks noGrp="1"/>
          </p:cNvSpPr>
          <p:nvPr>
            <p:ph type="dt" sz="half" idx="10"/>
          </p:nvPr>
        </p:nvSpPr>
        <p:spPr/>
        <p:txBody>
          <a:bodyPr/>
          <a:lstStyle/>
          <a:p>
            <a:fld id="{48C67E51-34D6-4E3D-8F41-CC63EA446EDD}" type="datetimeFigureOut">
              <a:rPr lang="en-US" dirty="0"/>
              <a:t>12/2/2025</a:t>
            </a:fld>
            <a:endParaRPr lang="en-US" dirty="0"/>
          </a:p>
        </p:txBody>
      </p:sp>
      <p:sp>
        <p:nvSpPr>
          <p:cNvPr id="4" name="Footer Placeholder 3">
            <a:extLst>
              <a:ext uri="{FF2B5EF4-FFF2-40B4-BE49-F238E27FC236}">
                <a16:creationId xmlns:a16="http://schemas.microsoft.com/office/drawing/2014/main" id="{68BF8F05-876F-49D8-AE30-5BB2A91ECD59}"/>
              </a:ext>
            </a:extLst>
          </p:cNvPr>
          <p:cNvSpPr>
            <a:spLocks noGrp="1"/>
          </p:cNvSpPr>
          <p:nvPr>
            <p:ph type="ftr" sz="quarter" idx="11"/>
          </p:nvPr>
        </p:nvSpPr>
        <p:spPr/>
        <p:txBody>
          <a:bodyPr/>
          <a:lstStyle/>
          <a:p>
            <a:r>
              <a:rPr lang="en-US" dirty="0"/>
              <a:t>
              </a:t>
            </a:r>
          </a:p>
        </p:txBody>
      </p:sp>
      <p:sp>
        <p:nvSpPr>
          <p:cNvPr id="5" name="Slide Number Placeholder 4">
            <a:extLst>
              <a:ext uri="{FF2B5EF4-FFF2-40B4-BE49-F238E27FC236}">
                <a16:creationId xmlns:a16="http://schemas.microsoft.com/office/drawing/2014/main" id="{153D20DA-9260-4577-BB51-789570A243AF}"/>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2759844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D2C1F24-E0A1-45A7-8EF5-92CD9799341C}"/>
              </a:ext>
            </a:extLst>
          </p:cNvPr>
          <p:cNvSpPr>
            <a:spLocks noGrp="1"/>
          </p:cNvSpPr>
          <p:nvPr>
            <p:ph type="dt" sz="half" idx="10"/>
          </p:nvPr>
        </p:nvSpPr>
        <p:spPr/>
        <p:txBody>
          <a:bodyPr/>
          <a:lstStyle/>
          <a:p>
            <a:fld id="{8D49E550-CE3F-497F-B953-7DE0932F91C0}" type="datetimeFigureOut">
              <a:rPr lang="en-US" dirty="0"/>
              <a:t>12/2/2025</a:t>
            </a:fld>
            <a:endParaRPr lang="en-US" dirty="0"/>
          </a:p>
        </p:txBody>
      </p:sp>
      <p:sp>
        <p:nvSpPr>
          <p:cNvPr id="3" name="Footer Placeholder 2">
            <a:extLst>
              <a:ext uri="{FF2B5EF4-FFF2-40B4-BE49-F238E27FC236}">
                <a16:creationId xmlns:a16="http://schemas.microsoft.com/office/drawing/2014/main" id="{3E021C19-210E-46B0-9036-5D8AECC9260C}"/>
              </a:ext>
            </a:extLst>
          </p:cNvPr>
          <p:cNvSpPr>
            <a:spLocks noGrp="1"/>
          </p:cNvSpPr>
          <p:nvPr>
            <p:ph type="ftr" sz="quarter" idx="11"/>
          </p:nvPr>
        </p:nvSpPr>
        <p:spPr/>
        <p:txBody>
          <a:bodyPr/>
          <a:lstStyle/>
          <a:p>
            <a:r>
              <a:rPr lang="en-US" dirty="0"/>
              <a:t>
              </a:t>
            </a:r>
          </a:p>
        </p:txBody>
      </p:sp>
      <p:sp>
        <p:nvSpPr>
          <p:cNvPr id="4" name="Slide Number Placeholder 3">
            <a:extLst>
              <a:ext uri="{FF2B5EF4-FFF2-40B4-BE49-F238E27FC236}">
                <a16:creationId xmlns:a16="http://schemas.microsoft.com/office/drawing/2014/main" id="{1A880FEF-487E-44DF-8615-DF2210419602}"/>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41036220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68EE-74C8-43A6-90BC-2DDD965CF64A}"/>
              </a:ext>
            </a:extLst>
          </p:cNvPr>
          <p:cNvSpPr>
            <a:spLocks noGrp="1"/>
          </p:cNvSpPr>
          <p:nvPr>
            <p:ph type="title"/>
          </p:nvPr>
        </p:nvSpPr>
        <p:spPr>
          <a:xfrm>
            <a:off x="678426" y="781665"/>
            <a:ext cx="4093599" cy="1223452"/>
          </a:xfrm>
        </p:spPr>
        <p:txBody>
          <a:bodyPr anchor="b"/>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971C35AC-CAE3-48CF-A3E4-A075C9FDD71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2D9D03EA-5FAD-4609-A2B8-624E426847E3}"/>
              </a:ext>
            </a:extLst>
          </p:cNvPr>
          <p:cNvSpPr>
            <a:spLocks noGrp="1"/>
          </p:cNvSpPr>
          <p:nvPr>
            <p:ph type="body" sz="half" idx="2"/>
          </p:nvPr>
        </p:nvSpPr>
        <p:spPr>
          <a:xfrm>
            <a:off x="688258" y="2315497"/>
            <a:ext cx="4093599" cy="35534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0B58D2EA-2191-4216-B64D-067BDFE12375}"/>
              </a:ext>
            </a:extLst>
          </p:cNvPr>
          <p:cNvSpPr>
            <a:spLocks noGrp="1"/>
          </p:cNvSpPr>
          <p:nvPr>
            <p:ph type="dt" sz="half" idx="10"/>
          </p:nvPr>
        </p:nvSpPr>
        <p:spPr/>
        <p:txBody>
          <a:bodyPr/>
          <a:lstStyle/>
          <a:p>
            <a:fld id="{217A0BF4-BAA0-4539-95F2-9C4277F97478}" type="datetimeFigureOut">
              <a:rPr lang="en-US" dirty="0"/>
              <a:t>12/2/2025</a:t>
            </a:fld>
            <a:endParaRPr lang="en-US" dirty="0"/>
          </a:p>
        </p:txBody>
      </p:sp>
      <p:sp>
        <p:nvSpPr>
          <p:cNvPr id="6" name="Footer Placeholder 5">
            <a:extLst>
              <a:ext uri="{FF2B5EF4-FFF2-40B4-BE49-F238E27FC236}">
                <a16:creationId xmlns:a16="http://schemas.microsoft.com/office/drawing/2014/main" id="{78042128-DAB4-481C-BEE6-3523E8E88BAD}"/>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AE50E382-C500-4A4C-A7C6-43860383AB91}"/>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779113006"/>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9FE98B-EACF-4251-A8AF-0D9EDD17C664}"/>
              </a:ext>
            </a:extLst>
          </p:cNvPr>
          <p:cNvSpPr>
            <a:spLocks noGrp="1"/>
          </p:cNvSpPr>
          <p:nvPr>
            <p:ph type="title"/>
          </p:nvPr>
        </p:nvSpPr>
        <p:spPr>
          <a:xfrm>
            <a:off x="683342" y="1066800"/>
            <a:ext cx="4103431" cy="1317523"/>
          </a:xfrm>
        </p:spPr>
        <p:txBody>
          <a:bodyPr anchor="b"/>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3905F473-761A-4002-AF70-9FF878D0139E}"/>
              </a:ext>
            </a:extLst>
          </p:cNvPr>
          <p:cNvSpPr>
            <a:spLocks noGrp="1" noChangeAspect="1"/>
          </p:cNvSpPr>
          <p:nvPr>
            <p:ph type="pic" idx="1"/>
          </p:nvPr>
        </p:nvSpPr>
        <p:spPr>
          <a:xfrm>
            <a:off x="5183188" y="1066800"/>
            <a:ext cx="6172200" cy="479425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FA0C2E6A-F834-4540-BB00-E13CB45DC362}"/>
              </a:ext>
            </a:extLst>
          </p:cNvPr>
          <p:cNvSpPr>
            <a:spLocks noGrp="1"/>
          </p:cNvSpPr>
          <p:nvPr>
            <p:ph type="body" sz="half" idx="2"/>
          </p:nvPr>
        </p:nvSpPr>
        <p:spPr>
          <a:xfrm>
            <a:off x="683342" y="2552700"/>
            <a:ext cx="4103431" cy="33162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0C38EAB-AD63-415C-B263-BA1D8FBE3CB0}"/>
              </a:ext>
            </a:extLst>
          </p:cNvPr>
          <p:cNvSpPr>
            <a:spLocks noGrp="1"/>
          </p:cNvSpPr>
          <p:nvPr>
            <p:ph type="dt" sz="half" idx="10"/>
          </p:nvPr>
        </p:nvSpPr>
        <p:spPr/>
        <p:txBody>
          <a:bodyPr/>
          <a:lstStyle/>
          <a:p>
            <a:fld id="{52E9884E-D945-496C-84BE-49C61F78F9EC}" type="datetimeFigureOut">
              <a:rPr lang="en-US" dirty="0"/>
              <a:t>12/2/2025</a:t>
            </a:fld>
            <a:endParaRPr lang="en-US" dirty="0"/>
          </a:p>
        </p:txBody>
      </p:sp>
      <p:sp>
        <p:nvSpPr>
          <p:cNvPr id="6" name="Footer Placeholder 5">
            <a:extLst>
              <a:ext uri="{FF2B5EF4-FFF2-40B4-BE49-F238E27FC236}">
                <a16:creationId xmlns:a16="http://schemas.microsoft.com/office/drawing/2014/main" id="{422E5541-B6DE-45E8-BCFE-0DFC4F574079}"/>
              </a:ext>
            </a:extLst>
          </p:cNvPr>
          <p:cNvSpPr>
            <a:spLocks noGrp="1"/>
          </p:cNvSpPr>
          <p:nvPr>
            <p:ph type="ftr" sz="quarter" idx="11"/>
          </p:nvPr>
        </p:nvSpPr>
        <p:spPr/>
        <p:txBody>
          <a:bodyPr/>
          <a:lstStyle/>
          <a:p>
            <a:r>
              <a:rPr lang="en-US" dirty="0"/>
              <a:t>
              </a:t>
            </a:r>
          </a:p>
        </p:txBody>
      </p:sp>
      <p:sp>
        <p:nvSpPr>
          <p:cNvPr id="7" name="Slide Number Placeholder 6">
            <a:extLst>
              <a:ext uri="{FF2B5EF4-FFF2-40B4-BE49-F238E27FC236}">
                <a16:creationId xmlns:a16="http://schemas.microsoft.com/office/drawing/2014/main" id="{DBB78D45-289B-46AF-8CB9-E6150BEA17ED}"/>
              </a:ext>
            </a:extLst>
          </p:cNvPr>
          <p:cNvSpPr>
            <a:spLocks noGrp="1"/>
          </p:cNvSpPr>
          <p:nvPr>
            <p:ph type="sldNum" sz="quarter" idx="12"/>
          </p:nvPr>
        </p:nvSpPr>
        <p:spPr/>
        <p:txBody>
          <a:bodyPr/>
          <a:lstStyle/>
          <a:p>
            <a:fld id="{E30AF5A0-43BB-4336-8627-9123B9144D80}" type="slidenum">
              <a:rPr lang="en-US" dirty="0"/>
              <a:t>‹#›</a:t>
            </a:fld>
            <a:endParaRPr lang="en-US" dirty="0"/>
          </a:p>
        </p:txBody>
      </p:sp>
    </p:spTree>
    <p:extLst>
      <p:ext uri="{BB962C8B-B14F-4D97-AF65-F5344CB8AC3E}">
        <p14:creationId xmlns:p14="http://schemas.microsoft.com/office/powerpoint/2010/main" val="1981830159"/>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A362AC-B59F-4AC7-B279-57DDD5336BCA}"/>
              </a:ext>
            </a:extLst>
          </p:cNvPr>
          <p:cNvSpPr>
            <a:spLocks noGrp="1"/>
          </p:cNvSpPr>
          <p:nvPr>
            <p:ph type="title"/>
          </p:nvPr>
        </p:nvSpPr>
        <p:spPr>
          <a:xfrm>
            <a:off x="700635" y="922096"/>
            <a:ext cx="10691265" cy="1371030"/>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a:extLst>
              <a:ext uri="{FF2B5EF4-FFF2-40B4-BE49-F238E27FC236}">
                <a16:creationId xmlns:a16="http://schemas.microsoft.com/office/drawing/2014/main" id="{0E6042DB-75BD-4EC1-B6D9-8A72EF940CAA}"/>
              </a:ext>
            </a:extLst>
          </p:cNvPr>
          <p:cNvSpPr>
            <a:spLocks noGrp="1"/>
          </p:cNvSpPr>
          <p:nvPr>
            <p:ph type="body" idx="1"/>
          </p:nvPr>
        </p:nvSpPr>
        <p:spPr>
          <a:xfrm>
            <a:off x="700635" y="2293126"/>
            <a:ext cx="10691265" cy="363608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1DD1378-7C96-4079-B44C-3D86B4657596}"/>
              </a:ext>
            </a:extLst>
          </p:cNvPr>
          <p:cNvSpPr>
            <a:spLocks noGrp="1"/>
          </p:cNvSpPr>
          <p:nvPr>
            <p:ph type="dt" sz="half" idx="2"/>
          </p:nvPr>
        </p:nvSpPr>
        <p:spPr>
          <a:xfrm>
            <a:off x="8369448" y="6356350"/>
            <a:ext cx="2592594" cy="365125"/>
          </a:xfrm>
          <a:prstGeom prst="rect">
            <a:avLst/>
          </a:prstGeom>
        </p:spPr>
        <p:txBody>
          <a:bodyPr vert="horz" lIns="91440" tIns="45720" rIns="91440" bIns="45720" rtlCol="0" anchor="ctr"/>
          <a:lstStyle>
            <a:lvl1pPr algn="r">
              <a:defRPr sz="1050">
                <a:solidFill>
                  <a:schemeClr val="tx1"/>
                </a:solidFill>
                <a:latin typeface="+mj-lt"/>
              </a:defRPr>
            </a:lvl1pPr>
          </a:lstStyle>
          <a:p>
            <a:fld id="{CD438618-DEE5-47CF-A8B2-A9E090D503CD}" type="datetimeFigureOut">
              <a:rPr lang="en-US" dirty="0"/>
              <a:t>12/2/2025</a:t>
            </a:fld>
            <a:endParaRPr lang="en-US" dirty="0"/>
          </a:p>
        </p:txBody>
      </p:sp>
      <p:sp>
        <p:nvSpPr>
          <p:cNvPr id="5" name="Footer Placeholder 4">
            <a:extLst>
              <a:ext uri="{FF2B5EF4-FFF2-40B4-BE49-F238E27FC236}">
                <a16:creationId xmlns:a16="http://schemas.microsoft.com/office/drawing/2014/main" id="{D19B6B78-577F-43F5-BAEE-BF72484C9850}"/>
              </a:ext>
            </a:extLst>
          </p:cNvPr>
          <p:cNvSpPr>
            <a:spLocks noGrp="1"/>
          </p:cNvSpPr>
          <p:nvPr>
            <p:ph type="ftr" sz="quarter" idx="3"/>
          </p:nvPr>
        </p:nvSpPr>
        <p:spPr>
          <a:xfrm>
            <a:off x="715383" y="6356350"/>
            <a:ext cx="4539727" cy="365125"/>
          </a:xfrm>
          <a:prstGeom prst="rect">
            <a:avLst/>
          </a:prstGeom>
        </p:spPr>
        <p:txBody>
          <a:bodyPr vert="horz" lIns="91440" tIns="45720" rIns="91440" bIns="45720" rtlCol="0" anchor="ctr"/>
          <a:lstStyle>
            <a:lvl1pPr algn="l">
              <a:defRPr sz="1050">
                <a:solidFill>
                  <a:schemeClr val="tx1"/>
                </a:solidFill>
                <a:latin typeface="+mj-lt"/>
              </a:defRPr>
            </a:lvl1pPr>
          </a:lstStyle>
          <a:p>
            <a:r>
              <a:rPr lang="en-US" dirty="0"/>
              <a:t>
              </a:t>
            </a:r>
          </a:p>
        </p:txBody>
      </p:sp>
      <p:sp>
        <p:nvSpPr>
          <p:cNvPr id="6" name="Slide Number Placeholder 5">
            <a:extLst>
              <a:ext uri="{FF2B5EF4-FFF2-40B4-BE49-F238E27FC236}">
                <a16:creationId xmlns:a16="http://schemas.microsoft.com/office/drawing/2014/main" id="{A8CC75B8-AF8F-4D8A-9B3D-D1951A64BADB}"/>
              </a:ext>
            </a:extLst>
          </p:cNvPr>
          <p:cNvSpPr>
            <a:spLocks noGrp="1"/>
          </p:cNvSpPr>
          <p:nvPr>
            <p:ph type="sldNum" sz="quarter" idx="4"/>
          </p:nvPr>
        </p:nvSpPr>
        <p:spPr>
          <a:xfrm>
            <a:off x="10919012" y="6356350"/>
            <a:ext cx="672354" cy="365125"/>
          </a:xfrm>
          <a:prstGeom prst="rect">
            <a:avLst/>
          </a:prstGeom>
        </p:spPr>
        <p:txBody>
          <a:bodyPr vert="horz" lIns="91440" tIns="45720" rIns="91440" bIns="45720" rtlCol="0" anchor="ctr"/>
          <a:lstStyle>
            <a:lvl1pPr algn="r">
              <a:defRPr sz="1800">
                <a:solidFill>
                  <a:schemeClr val="tx1"/>
                </a:solidFill>
              </a:defRPr>
            </a:lvl1pPr>
          </a:lstStyle>
          <a:p>
            <a:fld id="{E30AF5A0-43BB-4336-8627-9123B9144D80}" type="slidenum">
              <a:rPr lang="en-US" dirty="0"/>
              <a:t>‹#›</a:t>
            </a:fld>
            <a:endParaRPr lang="en-US" dirty="0"/>
          </a:p>
        </p:txBody>
      </p:sp>
      <p:cxnSp>
        <p:nvCxnSpPr>
          <p:cNvPr id="7" name="Straight Connector 6">
            <a:extLst>
              <a:ext uri="{FF2B5EF4-FFF2-40B4-BE49-F238E27FC236}">
                <a16:creationId xmlns:a16="http://schemas.microsoft.com/office/drawing/2014/main" id="{F64F9B95-9045-48D2-B9F3-2927E98F54AA}"/>
              </a:ext>
            </a:extLst>
          </p:cNvPr>
          <p:cNvCxnSpPr>
            <a:cxnSpLocks/>
          </p:cNvCxnSpPr>
          <p:nvPr/>
        </p:nvCxnSpPr>
        <p:spPr>
          <a:xfrm>
            <a:off x="800100" y="723900"/>
            <a:ext cx="10591800" cy="0"/>
          </a:xfrm>
          <a:prstGeom prst="line">
            <a:avLst/>
          </a:prstGeom>
          <a:ln w="444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085AA86F-6A4D-4BCB-A045-D992CDC2959B}"/>
              </a:ext>
            </a:extLst>
          </p:cNvPr>
          <p:cNvCxnSpPr>
            <a:cxnSpLocks/>
          </p:cNvCxnSpPr>
          <p:nvPr/>
        </p:nvCxnSpPr>
        <p:spPr>
          <a:xfrm>
            <a:off x="800100" y="6142781"/>
            <a:ext cx="105918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4957324"/>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Lst>
  <p:hf hdr="0"/>
  <p:txStyles>
    <p:titleStyle>
      <a:lvl1pPr algn="l" defTabSz="914400" rtl="0" eaLnBrk="1" latinLnBrk="0" hangingPunct="1">
        <a:lnSpc>
          <a:spcPct val="100000"/>
        </a:lnSpc>
        <a:spcBef>
          <a:spcPct val="0"/>
        </a:spcBef>
        <a:buNone/>
        <a:defRPr sz="4000" kern="1200" cap="all" spc="30" baseline="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guide id="3" orient="horz" pos="672">
          <p15:clr>
            <a:srgbClr val="F26B43"/>
          </p15:clr>
        </p15:guide>
        <p15:guide id="4" orient="horz" pos="912">
          <p15:clr>
            <a:srgbClr val="F26B43"/>
          </p15:clr>
        </p15:guide>
        <p15:guide id="5" pos="7176">
          <p15:clr>
            <a:srgbClr val="F26B43"/>
          </p15:clr>
        </p15:guide>
        <p15:guide id="6" pos="504">
          <p15:clr>
            <a:srgbClr val="F26B43"/>
          </p15:clr>
        </p15:guide>
        <p15:guide id="7" orient="horz" pos="3864">
          <p15:clr>
            <a:srgbClr val="F26B43"/>
          </p15:clr>
        </p15:guide>
        <p15:guide id="8" orient="horz" pos="45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https://austinrailnow.com/2014/08/11/official-urban-rail-plan-bulldozed-to-ballot-in-bulging-bundle/" TargetMode="External"/><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groundup.news/article/kzn-villagers-without-water-for-years-some-since-the-dawn-of-democracy/"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tasnimnews.com/en/news/2024/06/29/3113085/at-least-30-killed-in-kenya-anti-government-protests-hrw"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03400" y="871758"/>
            <a:ext cx="5227171" cy="3871143"/>
          </a:xfrm>
        </p:spPr>
        <p:txBody>
          <a:bodyPr>
            <a:normAutofit/>
          </a:bodyPr>
          <a:lstStyle/>
          <a:p>
            <a:r>
              <a:rPr lang="en-GB" sz="4000" dirty="0">
                <a:latin typeface="Calibri"/>
                <a:ea typeface="Calibri"/>
                <a:cs typeface="Calibri"/>
              </a:rPr>
              <a:t>Tax VS Debt servicing in African countries and its implications on citizens</a:t>
            </a:r>
            <a:endParaRPr lang="en-US" sz="4000">
              <a:latin typeface="Calibri"/>
              <a:ea typeface="Calibri"/>
              <a:cs typeface="Calibri"/>
            </a:endParaRPr>
          </a:p>
        </p:txBody>
      </p:sp>
      <p:sp>
        <p:nvSpPr>
          <p:cNvPr id="3" name="Subtitle 2"/>
          <p:cNvSpPr>
            <a:spLocks noGrp="1"/>
          </p:cNvSpPr>
          <p:nvPr>
            <p:ph type="subTitle" idx="1"/>
          </p:nvPr>
        </p:nvSpPr>
        <p:spPr>
          <a:xfrm>
            <a:off x="721688" y="4785543"/>
            <a:ext cx="4857857" cy="1005657"/>
          </a:xfrm>
        </p:spPr>
        <p:txBody>
          <a:bodyPr>
            <a:normAutofit/>
          </a:bodyPr>
          <a:lstStyle/>
          <a:p>
            <a:r>
              <a:rPr lang="en-GB" dirty="0"/>
              <a:t>Diana </a:t>
            </a:r>
            <a:r>
              <a:rPr lang="en-GB" dirty="0" err="1"/>
              <a:t>Mochoge</a:t>
            </a:r>
            <a:r>
              <a:rPr lang="en-GB" dirty="0"/>
              <a:t> - Policy and Advocacy Officer (Domestic Resource Mobilization)</a:t>
            </a:r>
          </a:p>
        </p:txBody>
      </p:sp>
      <p:pic>
        <p:nvPicPr>
          <p:cNvPr id="8" name="Picture 7">
            <a:extLst>
              <a:ext uri="{FF2B5EF4-FFF2-40B4-BE49-F238E27FC236}">
                <a16:creationId xmlns:a16="http://schemas.microsoft.com/office/drawing/2014/main" id="{93CC0666-2A1E-71F1-818E-F363A66D905D}"/>
              </a:ext>
            </a:extLst>
          </p:cNvPr>
          <p:cNvPicPr>
            <a:picLocks noChangeAspect="1"/>
          </p:cNvPicPr>
          <p:nvPr/>
        </p:nvPicPr>
        <p:blipFill>
          <a:blip r:embed="rId2">
            <a:extLst>
              <a:ext uri="{837473B0-CC2E-450A-ABE3-18F120FF3D39}">
                <a1611:picAttrSrcUrl xmlns:a1611="http://schemas.microsoft.com/office/drawing/2016/11/main" r:id="rId3"/>
              </a:ext>
            </a:extLst>
          </a:blip>
          <a:srcRect l="13555" t="926" r="17011" b="992"/>
          <a:stretch>
            <a:fillRect/>
          </a:stretch>
        </p:blipFill>
        <p:spPr>
          <a:xfrm>
            <a:off x="5915033" y="725659"/>
            <a:ext cx="6274049" cy="5331986"/>
          </a:xfrm>
          <a:prstGeom prst="rect">
            <a:avLst/>
          </a:prstGeom>
          <a:ln>
            <a:solidFill>
              <a:srgbClr val="4472C4"/>
            </a:solidFill>
          </a:ln>
        </p:spPr>
      </p:pic>
      <p:sp>
        <p:nvSpPr>
          <p:cNvPr id="20" name="TextBox 19">
            <a:extLst>
              <a:ext uri="{FF2B5EF4-FFF2-40B4-BE49-F238E27FC236}">
                <a16:creationId xmlns:a16="http://schemas.microsoft.com/office/drawing/2014/main" id="{4B17BDAA-F6E0-7111-FB26-28D152305453}"/>
              </a:ext>
            </a:extLst>
          </p:cNvPr>
          <p:cNvSpPr txBox="1"/>
          <p:nvPr/>
        </p:nvSpPr>
        <p:spPr>
          <a:xfrm>
            <a:off x="6378575" y="6067425"/>
            <a:ext cx="5573713" cy="317500"/>
          </a:xfrm>
          <a:prstGeom prst="rect">
            <a:avLst/>
          </a:prstGeom>
        </p:spPr>
        <p:txBody>
          <a:bodyPr>
            <a:normAutofit fontScale="92500" lnSpcReduction="20000"/>
          </a:bodyPr>
          <a:lstStyle/>
          <a:p>
            <a:r>
              <a:rPr lang="en-US"/>
              <a:t>ThePhoto by PhotoAuthor is licensed under CCYYSA.</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Content Placeholder 3" descr="A group of people in a field&#10;&#10;AI-generated content may be incorrect.">
            <a:extLst>
              <a:ext uri="{FF2B5EF4-FFF2-40B4-BE49-F238E27FC236}">
                <a16:creationId xmlns:a16="http://schemas.microsoft.com/office/drawing/2014/main" id="{8362DD3A-A0B2-31F2-D5DB-5144D29AADA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rcRect t="25000"/>
          <a:stretch>
            <a:fillRect/>
          </a:stretch>
        </p:blipFill>
        <p:spPr>
          <a:xfrm>
            <a:off x="20" y="10"/>
            <a:ext cx="12191979" cy="6857989"/>
          </a:xfrm>
          <a:prstGeom prst="rect">
            <a:avLst/>
          </a:prstGeom>
        </p:spPr>
      </p:pic>
      <p:sp>
        <p:nvSpPr>
          <p:cNvPr id="5" name="TextBox 4">
            <a:extLst>
              <a:ext uri="{FF2B5EF4-FFF2-40B4-BE49-F238E27FC236}">
                <a16:creationId xmlns:a16="http://schemas.microsoft.com/office/drawing/2014/main" id="{5E3CB54F-0880-5740-3BA1-2A59D48D5AA0}"/>
              </a:ext>
            </a:extLst>
          </p:cNvPr>
          <p:cNvSpPr txBox="1"/>
          <p:nvPr/>
        </p:nvSpPr>
        <p:spPr>
          <a:xfrm>
            <a:off x="3552825" y="5962650"/>
            <a:ext cx="4986338" cy="317500"/>
          </a:xfrm>
          <a:prstGeom prst="rect">
            <a:avLst/>
          </a:prstGeom>
        </p:spPr>
        <p:txBody>
          <a:bodyPr>
            <a:normAutofit/>
          </a:bodyPr>
          <a:lstStyle/>
          <a:p>
            <a:pPr>
              <a:lnSpc>
                <a:spcPct val="90000"/>
              </a:lnSpc>
              <a:spcAft>
                <a:spcPts val="600"/>
              </a:spcAft>
            </a:pPr>
            <a:r>
              <a:rPr lang="en-US" sz="1500"/>
              <a:t>ThePhoto by PhotoAuthor is licensed under CCYYSA.</a:t>
            </a:r>
          </a:p>
        </p:txBody>
      </p:sp>
    </p:spTree>
    <p:extLst>
      <p:ext uri="{BB962C8B-B14F-4D97-AF65-F5344CB8AC3E}">
        <p14:creationId xmlns:p14="http://schemas.microsoft.com/office/powerpoint/2010/main" val="1501129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57124-05AA-84B4-F4F3-BE946B7D29B7}"/>
              </a:ext>
            </a:extLst>
          </p:cNvPr>
          <p:cNvSpPr>
            <a:spLocks noGrp="1"/>
          </p:cNvSpPr>
          <p:nvPr>
            <p:ph type="title"/>
          </p:nvPr>
        </p:nvSpPr>
        <p:spPr/>
        <p:txBody>
          <a:bodyPr>
            <a:normAutofit/>
          </a:bodyPr>
          <a:lstStyle/>
          <a:p>
            <a:r>
              <a:rPr lang="en-GB" dirty="0"/>
              <a:t>IMPLICATIONS ON  TAX VS DEBT ON CITIZENS- KENYAN CASE</a:t>
            </a:r>
            <a:endParaRPr lang="en-US" dirty="0"/>
          </a:p>
        </p:txBody>
      </p:sp>
      <p:sp>
        <p:nvSpPr>
          <p:cNvPr id="3" name="Content Placeholder 2">
            <a:extLst>
              <a:ext uri="{FF2B5EF4-FFF2-40B4-BE49-F238E27FC236}">
                <a16:creationId xmlns:a16="http://schemas.microsoft.com/office/drawing/2014/main" id="{0EC3A7DA-CDD8-F374-8E6A-B4E1B8F04555}"/>
              </a:ext>
            </a:extLst>
          </p:cNvPr>
          <p:cNvSpPr>
            <a:spLocks noGrp="1"/>
          </p:cNvSpPr>
          <p:nvPr>
            <p:ph idx="1"/>
          </p:nvPr>
        </p:nvSpPr>
        <p:spPr>
          <a:xfrm>
            <a:off x="700635" y="2221992"/>
            <a:ext cx="10691265" cy="3912424"/>
          </a:xfrm>
        </p:spPr>
        <p:txBody>
          <a:bodyPr vert="horz" lIns="91440" tIns="45720" rIns="91440" bIns="45720" rtlCol="0" anchor="t">
            <a:normAutofit fontScale="85000" lnSpcReduction="20000"/>
          </a:bodyPr>
          <a:lstStyle/>
          <a:p>
            <a:r>
              <a:rPr lang="en-GB" dirty="0">
                <a:ea typeface="+mn-lt"/>
                <a:cs typeface="+mn-lt"/>
              </a:rPr>
              <a:t>Recently, there was a significant public backlash in Nairobi, Kenya, against the Finance Bill 2024. This bill, which was introduced by President Ruto amidst IMF pressure, aimed to generate US$2.7 billion in tax revenue for the upcoming fiscal year (2025) as part of the IMF revenue targets</a:t>
            </a:r>
            <a:endParaRPr lang="en-US"/>
          </a:p>
          <a:p>
            <a:r>
              <a:rPr lang="en-GB" dirty="0">
                <a:ea typeface="+mn-lt"/>
                <a:cs typeface="+mn-lt"/>
              </a:rPr>
              <a:t>The proposed measures disproportionately impacted the working class and rural residents, leading to widespread opposition. The bill’s focus on these demographics sparked controversy and concern among many Kenyans who felt the burden of increased taxes fell unfairly on them. The proposed legislation included increases in consumption taxes, such as: </a:t>
            </a:r>
          </a:p>
          <a:p>
            <a:pPr marL="0" indent="0">
              <a:buNone/>
            </a:pPr>
            <a:r>
              <a:rPr lang="en-GB" dirty="0">
                <a:ea typeface="+mn-lt"/>
                <a:cs typeface="+mn-lt"/>
              </a:rPr>
              <a:t>16% VAT on bread, </a:t>
            </a:r>
          </a:p>
          <a:p>
            <a:pPr marL="0" indent="0">
              <a:buNone/>
            </a:pPr>
            <a:r>
              <a:rPr lang="en-GB" dirty="0">
                <a:ea typeface="+mn-lt"/>
                <a:cs typeface="+mn-lt"/>
              </a:rPr>
              <a:t> 2.5% motor vehicle tax</a:t>
            </a:r>
          </a:p>
          <a:p>
            <a:pPr marL="0" indent="0">
              <a:buNone/>
            </a:pPr>
            <a:r>
              <a:rPr lang="en-GB" dirty="0">
                <a:ea typeface="+mn-lt"/>
                <a:cs typeface="+mn-lt"/>
              </a:rPr>
              <a:t>  25% excise duty on cooking oil</a:t>
            </a:r>
          </a:p>
          <a:p>
            <a:pPr marL="0" indent="0">
              <a:buNone/>
            </a:pPr>
            <a:r>
              <a:rPr lang="en-GB" dirty="0">
                <a:ea typeface="+mn-lt"/>
                <a:cs typeface="+mn-lt"/>
              </a:rPr>
              <a:t>Eco-levy on environmentally harmful products like diapers, batteries, rubber tires, television sets, and smartphones </a:t>
            </a:r>
          </a:p>
          <a:p>
            <a:pPr marL="0" indent="0">
              <a:buNone/>
            </a:pPr>
            <a:r>
              <a:rPr lang="en-GB" dirty="0">
                <a:ea typeface="+mn-lt"/>
                <a:cs typeface="+mn-lt"/>
              </a:rPr>
              <a:t>Additionally, the legislation imposed an excise duty on locally assembled motorbikes </a:t>
            </a:r>
          </a:p>
          <a:p>
            <a:pPr marL="0" indent="0">
              <a:buNone/>
            </a:pPr>
            <a:endParaRPr lang="en-GB" dirty="0">
              <a:ea typeface="+mn-lt"/>
              <a:cs typeface="+mn-lt"/>
            </a:endParaRPr>
          </a:p>
          <a:p>
            <a:endParaRPr lang="en-GB" dirty="0">
              <a:ea typeface="+mn-lt"/>
              <a:cs typeface="+mn-lt"/>
            </a:endParaRPr>
          </a:p>
          <a:p>
            <a:endParaRPr lang="en-GB" dirty="0"/>
          </a:p>
        </p:txBody>
      </p:sp>
    </p:spTree>
    <p:extLst>
      <p:ext uri="{BB962C8B-B14F-4D97-AF65-F5344CB8AC3E}">
        <p14:creationId xmlns:p14="http://schemas.microsoft.com/office/powerpoint/2010/main" val="91126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D5820-F564-8E8A-12C1-9710DF3F8D0F}"/>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B525C409-8E42-E112-F075-3E4654BFC9A4}"/>
              </a:ext>
            </a:extLst>
          </p:cNvPr>
          <p:cNvSpPr>
            <a:spLocks noGrp="1"/>
          </p:cNvSpPr>
          <p:nvPr>
            <p:ph idx="1"/>
          </p:nvPr>
        </p:nvSpPr>
        <p:spPr/>
        <p:txBody>
          <a:bodyPr vert="horz" lIns="91440" tIns="45720" rIns="91440" bIns="45720" rtlCol="0" anchor="t">
            <a:normAutofit/>
          </a:bodyPr>
          <a:lstStyle/>
          <a:p>
            <a:endParaRPr lang="en-GB" dirty="0">
              <a:ea typeface="+mn-lt"/>
              <a:cs typeface="+mn-lt"/>
            </a:endParaRPr>
          </a:p>
          <a:p>
            <a:r>
              <a:rPr lang="en-GB" dirty="0">
                <a:ea typeface="+mn-lt"/>
                <a:cs typeface="+mn-lt"/>
              </a:rPr>
              <a:t>The impact of these measures was significant because the VAT on essential sectors such as food and transport made essential goods more expensive amidst rising inflation( </a:t>
            </a:r>
            <a:r>
              <a:rPr lang="en-GB" dirty="0" err="1">
                <a:ea typeface="+mn-lt"/>
                <a:cs typeface="+mn-lt"/>
              </a:rPr>
              <a:t>AfronomicsLaw</a:t>
            </a:r>
            <a:r>
              <a:rPr lang="en-GB" dirty="0">
                <a:ea typeface="+mn-lt"/>
                <a:cs typeface="+mn-lt"/>
              </a:rPr>
              <a:t>)</a:t>
            </a:r>
          </a:p>
          <a:p>
            <a:r>
              <a:rPr lang="en-GB" dirty="0">
                <a:ea typeface="+mn-lt"/>
                <a:cs typeface="+mn-lt"/>
              </a:rPr>
              <a:t>Consequently, widespread peaceful protests led by Generation Z citizens (the Gen Z Revolution) occurred, however, the militarized intervention of state security forces quickly escalated the peaceful protest, leading to the loss of lives and properties.</a:t>
            </a:r>
          </a:p>
        </p:txBody>
      </p:sp>
    </p:spTree>
    <p:extLst>
      <p:ext uri="{BB962C8B-B14F-4D97-AF65-F5344CB8AC3E}">
        <p14:creationId xmlns:p14="http://schemas.microsoft.com/office/powerpoint/2010/main" val="19950108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C4E1BE-6EE1-73F6-B754-975714D9B370}"/>
              </a:ext>
            </a:extLst>
          </p:cNvPr>
          <p:cNvSpPr>
            <a:spLocks noGrp="1"/>
          </p:cNvSpPr>
          <p:nvPr>
            <p:ph type="title"/>
          </p:nvPr>
        </p:nvSpPr>
        <p:spPr/>
        <p:txBody>
          <a:bodyPr/>
          <a:lstStyle/>
          <a:p>
            <a:r>
              <a:rPr lang="en-GB" dirty="0"/>
              <a:t>Gen z revolution in Kenya</a:t>
            </a:r>
          </a:p>
        </p:txBody>
      </p:sp>
      <p:pic>
        <p:nvPicPr>
          <p:cNvPr id="7" name="Content Placeholder 6" descr="A person screaming in front of a crowd of people&#10;&#10;AI-generated content may be incorrect.">
            <a:extLst>
              <a:ext uri="{FF2B5EF4-FFF2-40B4-BE49-F238E27FC236}">
                <a16:creationId xmlns:a16="http://schemas.microsoft.com/office/drawing/2014/main" id="{97E8A6A1-8FFE-2BC8-A0B9-66746B35C8C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2844700" y="1717256"/>
            <a:ext cx="6618248" cy="4643377"/>
          </a:xfrm>
          <a:prstGeom prst="rect">
            <a:avLst/>
          </a:prstGeom>
        </p:spPr>
      </p:pic>
      <p:sp>
        <p:nvSpPr>
          <p:cNvPr id="4" name="Date Placeholder 3">
            <a:extLst>
              <a:ext uri="{FF2B5EF4-FFF2-40B4-BE49-F238E27FC236}">
                <a16:creationId xmlns:a16="http://schemas.microsoft.com/office/drawing/2014/main" id="{DF390C40-719A-BBC7-7995-2DB0B70DFB64}"/>
              </a:ext>
            </a:extLst>
          </p:cNvPr>
          <p:cNvSpPr>
            <a:spLocks noGrp="1"/>
          </p:cNvSpPr>
          <p:nvPr>
            <p:ph type="dt" sz="half" idx="10"/>
          </p:nvPr>
        </p:nvSpPr>
        <p:spPr/>
        <p:txBody>
          <a:bodyPr/>
          <a:lstStyle/>
          <a:p>
            <a:fld id="{6A03F531-2891-43EB-9E0B-0F509D0CB820}" type="datetime1">
              <a:t>12/2/2025</a:t>
            </a:fld>
            <a:endParaRPr lang="en-US" dirty="0"/>
          </a:p>
        </p:txBody>
      </p:sp>
      <p:sp>
        <p:nvSpPr>
          <p:cNvPr id="5" name="Footer Placeholder 4">
            <a:extLst>
              <a:ext uri="{FF2B5EF4-FFF2-40B4-BE49-F238E27FC236}">
                <a16:creationId xmlns:a16="http://schemas.microsoft.com/office/drawing/2014/main" id="{D04FA595-D941-48C7-8997-3C59025C2D0A}"/>
              </a:ext>
            </a:extLst>
          </p:cNvPr>
          <p:cNvSpPr>
            <a:spLocks noGrp="1"/>
          </p:cNvSpPr>
          <p:nvPr>
            <p:ph type="ftr" sz="quarter" idx="11"/>
          </p:nvPr>
        </p:nvSpPr>
        <p:spPr/>
        <p:txBody>
          <a:bodyPr/>
          <a:lstStyle/>
          <a:p>
            <a:r>
              <a:rPr lang="en-US" dirty="0"/>
              <a:t>
              </a:t>
            </a:r>
          </a:p>
        </p:txBody>
      </p:sp>
      <p:sp>
        <p:nvSpPr>
          <p:cNvPr id="6" name="Slide Number Placeholder 5">
            <a:extLst>
              <a:ext uri="{FF2B5EF4-FFF2-40B4-BE49-F238E27FC236}">
                <a16:creationId xmlns:a16="http://schemas.microsoft.com/office/drawing/2014/main" id="{E031C6F6-4171-6AC9-C189-3DD7B24FD8C2}"/>
              </a:ext>
            </a:extLst>
          </p:cNvPr>
          <p:cNvSpPr>
            <a:spLocks noGrp="1"/>
          </p:cNvSpPr>
          <p:nvPr>
            <p:ph type="sldNum" sz="quarter" idx="12"/>
          </p:nvPr>
        </p:nvSpPr>
        <p:spPr/>
        <p:txBody>
          <a:bodyPr/>
          <a:lstStyle/>
          <a:p>
            <a:fld id="{E30AF5A0-43BB-4336-8627-9123B9144D80}" type="slidenum">
              <a:rPr lang="en-US" dirty="0"/>
              <a:t>13</a:t>
            </a:fld>
            <a:endParaRPr lang="en-US" dirty="0"/>
          </a:p>
        </p:txBody>
      </p:sp>
      <p:sp>
        <p:nvSpPr>
          <p:cNvPr id="8" name="TextBox 7">
            <a:extLst>
              <a:ext uri="{FF2B5EF4-FFF2-40B4-BE49-F238E27FC236}">
                <a16:creationId xmlns:a16="http://schemas.microsoft.com/office/drawing/2014/main" id="{610652F1-6222-CE20-9565-21AE10AED119}"/>
              </a:ext>
            </a:extLst>
          </p:cNvPr>
          <p:cNvSpPr txBox="1"/>
          <p:nvPr/>
        </p:nvSpPr>
        <p:spPr>
          <a:xfrm>
            <a:off x="3433763" y="5929313"/>
            <a:ext cx="5224462" cy="317500"/>
          </a:xfrm>
          <a:prstGeom prst="rect">
            <a:avLst/>
          </a:prstGeom>
        </p:spPr>
        <p:txBody>
          <a:bodyPr>
            <a:normAutofit fontScale="85000" lnSpcReduction="10000"/>
          </a:bodyPr>
          <a:lstStyle/>
          <a:p>
            <a:r>
              <a:rPr lang="en-US"/>
              <a:t>ThePhoto by PhotoAuthor is licensed under CCYYSA.</a:t>
            </a:r>
          </a:p>
        </p:txBody>
      </p:sp>
    </p:spTree>
    <p:extLst>
      <p:ext uri="{BB962C8B-B14F-4D97-AF65-F5344CB8AC3E}">
        <p14:creationId xmlns:p14="http://schemas.microsoft.com/office/powerpoint/2010/main" val="221492200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16F13E-890F-F28D-5D2B-FCFE97F3539F}"/>
              </a:ext>
            </a:extLst>
          </p:cNvPr>
          <p:cNvSpPr>
            <a:spLocks noGrp="1"/>
          </p:cNvSpPr>
          <p:nvPr>
            <p:ph type="title"/>
          </p:nvPr>
        </p:nvSpPr>
        <p:spPr/>
        <p:txBody>
          <a:bodyPr/>
          <a:lstStyle/>
          <a:p>
            <a:r>
              <a:rPr lang="en-GB" dirty="0"/>
              <a:t>Recommendations</a:t>
            </a:r>
          </a:p>
        </p:txBody>
      </p:sp>
      <p:sp>
        <p:nvSpPr>
          <p:cNvPr id="3" name="Content Placeholder 2">
            <a:extLst>
              <a:ext uri="{FF2B5EF4-FFF2-40B4-BE49-F238E27FC236}">
                <a16:creationId xmlns:a16="http://schemas.microsoft.com/office/drawing/2014/main" id="{DE482B99-9589-9672-C11B-4DC36329C5F7}"/>
              </a:ext>
            </a:extLst>
          </p:cNvPr>
          <p:cNvSpPr>
            <a:spLocks noGrp="1"/>
          </p:cNvSpPr>
          <p:nvPr>
            <p:ph idx="1"/>
          </p:nvPr>
        </p:nvSpPr>
        <p:spPr/>
        <p:txBody>
          <a:bodyPr vert="horz" lIns="91440" tIns="45720" rIns="91440" bIns="45720" rtlCol="0" anchor="t">
            <a:normAutofit/>
          </a:bodyPr>
          <a:lstStyle/>
          <a:p>
            <a:r>
              <a:rPr lang="en-GB" dirty="0"/>
              <a:t>From the Harare declaration (adopted 21</a:t>
            </a:r>
            <a:r>
              <a:rPr lang="en-GB" baseline="30000" dirty="0"/>
              <a:t>st</a:t>
            </a:r>
            <a:r>
              <a:rPr lang="en-GB" dirty="0"/>
              <a:t> August 2021) </a:t>
            </a:r>
          </a:p>
          <a:p>
            <a:r>
              <a:rPr lang="en-US" dirty="0"/>
              <a:t>Urges Governments to work with their National Legislatures to strengthen national legal frameworks to ensure transparency and accountability for sovereign debts negotiations, borrowing and management as espoused in the African Borrowing Charter. Urge the African Union to strengthen collective learning and coordination around debt negotiation outcomes, including on interest rates, grace periods, and environmental, </a:t>
            </a:r>
            <a:r>
              <a:rPr lang="en-US" dirty="0" err="1"/>
              <a:t>labour</a:t>
            </a:r>
            <a:r>
              <a:rPr lang="en-US" dirty="0"/>
              <a:t> and other clauses that affect African lives.</a:t>
            </a:r>
          </a:p>
          <a:p>
            <a:r>
              <a:rPr lang="en-US" dirty="0"/>
              <a:t>Look at introducing legislation to ringfence budgets for social protection</a:t>
            </a:r>
            <a:endParaRPr lang="en-GB" dirty="0"/>
          </a:p>
        </p:txBody>
      </p:sp>
    </p:spTree>
    <p:extLst>
      <p:ext uri="{BB962C8B-B14F-4D97-AF65-F5344CB8AC3E}">
        <p14:creationId xmlns:p14="http://schemas.microsoft.com/office/powerpoint/2010/main" val="42178929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EAF166-B419-3E16-B5E8-292248CB719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6F876F37-58C3-162F-5D82-9E799F6B6983}"/>
              </a:ext>
            </a:extLst>
          </p:cNvPr>
          <p:cNvSpPr>
            <a:spLocks noGrp="1"/>
          </p:cNvSpPr>
          <p:nvPr>
            <p:ph idx="1"/>
          </p:nvPr>
        </p:nvSpPr>
        <p:spPr/>
        <p:txBody>
          <a:bodyPr vert="horz" lIns="91440" tIns="45720" rIns="91440" bIns="45720" rtlCol="0" anchor="t">
            <a:normAutofit/>
          </a:bodyPr>
          <a:lstStyle/>
          <a:p>
            <a:pPr marL="0" indent="0" algn="ctr">
              <a:buNone/>
            </a:pPr>
            <a:endParaRPr lang="en-GB" sz="3600" dirty="0"/>
          </a:p>
          <a:p>
            <a:pPr marL="0" indent="0" algn="ctr">
              <a:buNone/>
            </a:pPr>
            <a:r>
              <a:rPr lang="en-GB" sz="3600" dirty="0"/>
              <a:t>THANK YOU</a:t>
            </a:r>
            <a:endParaRPr lang="en-US" sz="3600" dirty="0"/>
          </a:p>
        </p:txBody>
      </p:sp>
    </p:spTree>
    <p:extLst>
      <p:ext uri="{BB962C8B-B14F-4D97-AF65-F5344CB8AC3E}">
        <p14:creationId xmlns:p14="http://schemas.microsoft.com/office/powerpoint/2010/main" val="6529747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D70472-E25E-022B-D860-616DB332FA51}"/>
              </a:ext>
            </a:extLst>
          </p:cNvPr>
          <p:cNvSpPr>
            <a:spLocks noGrp="1"/>
          </p:cNvSpPr>
          <p:nvPr>
            <p:ph type="title"/>
          </p:nvPr>
        </p:nvSpPr>
        <p:spPr>
          <a:xfrm>
            <a:off x="700635" y="922096"/>
            <a:ext cx="10691265" cy="878712"/>
          </a:xfrm>
        </p:spPr>
        <p:txBody>
          <a:bodyPr/>
          <a:lstStyle/>
          <a:p>
            <a:r>
              <a:rPr lang="en-GB" dirty="0"/>
              <a:t>General view in Africa</a:t>
            </a:r>
          </a:p>
        </p:txBody>
      </p:sp>
      <p:sp>
        <p:nvSpPr>
          <p:cNvPr id="3" name="Content Placeholder 2">
            <a:extLst>
              <a:ext uri="{FF2B5EF4-FFF2-40B4-BE49-F238E27FC236}">
                <a16:creationId xmlns:a16="http://schemas.microsoft.com/office/drawing/2014/main" id="{35A95034-70D0-780C-FA02-C8D4E046F435}"/>
              </a:ext>
            </a:extLst>
          </p:cNvPr>
          <p:cNvSpPr>
            <a:spLocks noGrp="1"/>
          </p:cNvSpPr>
          <p:nvPr>
            <p:ph idx="1"/>
          </p:nvPr>
        </p:nvSpPr>
        <p:spPr>
          <a:xfrm>
            <a:off x="700635" y="1800808"/>
            <a:ext cx="10691265" cy="4128406"/>
          </a:xfrm>
        </p:spPr>
        <p:txBody>
          <a:bodyPr vert="horz" lIns="91440" tIns="45720" rIns="91440" bIns="45720" rtlCol="0" anchor="t">
            <a:normAutofit fontScale="32500" lnSpcReduction="20000"/>
          </a:bodyPr>
          <a:lstStyle/>
          <a:p>
            <a:endParaRPr lang="en-GB" sz="4800" dirty="0">
              <a:ea typeface="+mn-lt"/>
              <a:cs typeface="+mn-lt"/>
            </a:endParaRPr>
          </a:p>
          <a:p>
            <a:pPr algn="just"/>
            <a:r>
              <a:rPr lang="en-US" altLang="en-US" sz="4800" dirty="0"/>
              <a:t>According to AFRI Exim Bank, Africa’s debt service-to-revenue ratio remains a significant concern for fiscal sustainability, with many economies far exceeding the IMF World Bank Debt Sustainability Framework (DSF) threshold of 20%. Since 2015, this metric has had a clear upward trend, with the continent’s average debt service burden increasing steadily each year. In 2023, the average debt service-to-revenue ratio was approximately 30%. Although projections for 2024 and 2025 suggest a slight moderation, the average will remain above the DSF threshold, indicating ongoing liquidity stress and fiscal rigidity in numerous African nations.</a:t>
            </a:r>
          </a:p>
          <a:p>
            <a:pPr algn="just"/>
            <a:r>
              <a:rPr lang="en-US" altLang="en-US" sz="4800" dirty="0"/>
              <a:t>At least 25 countries exceed the 20% threshold, with a group of high-risk countries—including Mozambique, Ghana, and Zambia—reporting ratios above 50%. In Mozambique’s case, the ratio exceeds 120%, signifying that the government is spending more on debt service than it generates in total annual revenue, which poses a severe solvency risk. By contrast, countries like Rwanda and Botswana remain below the 20% threshold, reflecting more sustainable debt service dynamics. These high ratios mean that a substantial portion of national budgets is allocated to interest and principal repayments, severely limiting the ability to invest in social programs or stimulate economic growth. Consequently, governments are managing fiscal trade-offs that affect investment in social services.</a:t>
            </a:r>
          </a:p>
          <a:p>
            <a:pPr marL="0" indent="0">
              <a:buNone/>
            </a:pPr>
            <a:endParaRPr lang="en-GB" dirty="0">
              <a:ea typeface="+mn-lt"/>
              <a:cs typeface="+mn-lt"/>
            </a:endParaRPr>
          </a:p>
          <a:p>
            <a:endParaRPr lang="en-GB" dirty="0">
              <a:ea typeface="+mn-lt"/>
              <a:cs typeface="+mn-lt"/>
            </a:endParaRPr>
          </a:p>
          <a:p>
            <a:endParaRPr lang="en-GB" dirty="0">
              <a:ea typeface="+mn-lt"/>
              <a:cs typeface="+mn-lt"/>
            </a:endParaRPr>
          </a:p>
        </p:txBody>
      </p:sp>
    </p:spTree>
    <p:extLst>
      <p:ext uri="{BB962C8B-B14F-4D97-AF65-F5344CB8AC3E}">
        <p14:creationId xmlns:p14="http://schemas.microsoft.com/office/powerpoint/2010/main" val="4120772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7BA736-B634-EEFC-0B58-7B9E08CECC71}"/>
              </a:ext>
            </a:extLst>
          </p:cNvPr>
          <p:cNvSpPr>
            <a:spLocks noGrp="1"/>
          </p:cNvSpPr>
          <p:nvPr>
            <p:ph type="title"/>
          </p:nvPr>
        </p:nvSpPr>
        <p:spPr/>
        <p:txBody>
          <a:bodyPr/>
          <a:lstStyle/>
          <a:p>
            <a:r>
              <a:rPr lang="en-GB" dirty="0"/>
              <a:t>Cont'd</a:t>
            </a:r>
          </a:p>
        </p:txBody>
      </p:sp>
      <p:sp>
        <p:nvSpPr>
          <p:cNvPr id="3" name="Content Placeholder 2">
            <a:extLst>
              <a:ext uri="{FF2B5EF4-FFF2-40B4-BE49-F238E27FC236}">
                <a16:creationId xmlns:a16="http://schemas.microsoft.com/office/drawing/2014/main" id="{C7BE21AC-0FA7-497E-BD46-DF196EA30A84}"/>
              </a:ext>
            </a:extLst>
          </p:cNvPr>
          <p:cNvSpPr>
            <a:spLocks noGrp="1"/>
          </p:cNvSpPr>
          <p:nvPr>
            <p:ph idx="1"/>
          </p:nvPr>
        </p:nvSpPr>
        <p:spPr/>
        <p:txBody>
          <a:bodyPr vert="horz" lIns="91440" tIns="45720" rIns="91440" bIns="45720" rtlCol="0" anchor="t">
            <a:normAutofit fontScale="70000" lnSpcReduction="20000"/>
          </a:bodyPr>
          <a:lstStyle/>
          <a:p>
            <a:pPr algn="just"/>
            <a:r>
              <a:rPr lang="en-GB" dirty="0">
                <a:ea typeface="+mn-lt"/>
                <a:cs typeface="+mn-lt"/>
              </a:rPr>
              <a:t>Debt servicing and taxation are competing forces for government budgets in African countries, with heavy debt burdens often consuming a large share of tax revenue and reducing funds for social services </a:t>
            </a:r>
            <a:r>
              <a:rPr lang="en-GB" dirty="0" err="1">
                <a:ea typeface="+mn-lt"/>
                <a:cs typeface="+mn-lt"/>
              </a:rPr>
              <a:t>eg</a:t>
            </a:r>
            <a:r>
              <a:rPr lang="en-GB" dirty="0">
                <a:ea typeface="+mn-lt"/>
                <a:cs typeface="+mn-lt"/>
              </a:rPr>
              <a:t> debt service exceeded 50% of tax revenue in countries like Angola, Kenya, Malawi, Rwanda, Uganda, and Zambia.</a:t>
            </a:r>
            <a:r>
              <a:rPr lang="en-US" dirty="0"/>
              <a:t> Even after debt relief measures, Zambia will still be paying two-thirds of its budget on debt servicing between 2024 and 2026 (UN AIDS).</a:t>
            </a:r>
            <a:r>
              <a:rPr lang="en-GB" dirty="0">
                <a:ea typeface="+mn-lt"/>
                <a:cs typeface="+mn-lt"/>
              </a:rPr>
              <a:t> The situation is exacerbated by factors like low tax collection and external shocks that lead to higher borrowing and debt service costs.</a:t>
            </a:r>
            <a:endParaRPr lang="en-US" dirty="0"/>
          </a:p>
          <a:p>
            <a:r>
              <a:rPr lang="en-GB" dirty="0">
                <a:ea typeface="+mn-lt"/>
                <a:cs typeface="+mn-lt"/>
              </a:rPr>
              <a:t>This forces governments to make difficult decisions, resulting in cuts to social spending, increased taxes, which has dire negative consequences for the population leading to increased inequality margins (Nexus between Tax, Public Debt and Inequality, AFRODAD 2020)</a:t>
            </a:r>
          </a:p>
          <a:p>
            <a:r>
              <a:rPr lang="en-GB" dirty="0">
                <a:ea typeface="+mn-lt"/>
                <a:cs typeface="+mn-lt"/>
              </a:rPr>
              <a:t>The primary conflict is that money used for debt repayment cannot be used for public services like health, education, and social protection hence debt servicing crowds out social spending</a:t>
            </a:r>
          </a:p>
          <a:p>
            <a:r>
              <a:rPr lang="en-GB" b="1" dirty="0">
                <a:ea typeface="+mn-lt"/>
                <a:cs typeface="+mn-lt"/>
              </a:rPr>
              <a:t> E</a:t>
            </a:r>
            <a:r>
              <a:rPr lang="en-GB" dirty="0">
                <a:ea typeface="+mn-lt"/>
                <a:cs typeface="+mn-lt"/>
              </a:rPr>
              <a:t>xternal shocks like the COVID-19 pandemic or commodity price drops (e.g., Zambia's copper price fall) decreases tax revenue and force countries to borrow more, further increasing the debt service burden.</a:t>
            </a:r>
          </a:p>
          <a:p>
            <a:r>
              <a:rPr lang="en-GB" dirty="0">
                <a:ea typeface="+mn-lt"/>
                <a:cs typeface="+mn-lt"/>
              </a:rPr>
              <a:t>High debt burden again leads to government pressure to raise taxes, sometimes resorting to less progressive taxes, which disproportionately affects low-income households(African Debt Outlook, Afreximbank 2025)</a:t>
            </a:r>
          </a:p>
        </p:txBody>
      </p:sp>
    </p:spTree>
    <p:extLst>
      <p:ext uri="{BB962C8B-B14F-4D97-AF65-F5344CB8AC3E}">
        <p14:creationId xmlns:p14="http://schemas.microsoft.com/office/powerpoint/2010/main" val="4144155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33E950-9856-684C-B1D2-C9CE61E998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C1A85A-CBD1-2DC0-3D16-7F69C4EF8063}"/>
              </a:ext>
            </a:extLst>
          </p:cNvPr>
          <p:cNvSpPr>
            <a:spLocks noGrp="1"/>
          </p:cNvSpPr>
          <p:nvPr>
            <p:ph type="title"/>
          </p:nvPr>
        </p:nvSpPr>
        <p:spPr/>
        <p:txBody>
          <a:bodyPr>
            <a:normAutofit/>
          </a:bodyPr>
          <a:lstStyle/>
          <a:p>
            <a:r>
              <a:rPr lang="en-GB" dirty="0"/>
              <a:t>Statistics of debt servicing margins in Africa</a:t>
            </a:r>
          </a:p>
        </p:txBody>
      </p:sp>
      <p:sp>
        <p:nvSpPr>
          <p:cNvPr id="3" name="Content Placeholder 2">
            <a:extLst>
              <a:ext uri="{FF2B5EF4-FFF2-40B4-BE49-F238E27FC236}">
                <a16:creationId xmlns:a16="http://schemas.microsoft.com/office/drawing/2014/main" id="{90AE5089-1EEC-D266-2C07-27ACAEDD468A}"/>
              </a:ext>
            </a:extLst>
          </p:cNvPr>
          <p:cNvSpPr>
            <a:spLocks noGrp="1"/>
          </p:cNvSpPr>
          <p:nvPr>
            <p:ph idx="1"/>
          </p:nvPr>
        </p:nvSpPr>
        <p:spPr/>
        <p:txBody>
          <a:bodyPr vert="horz" lIns="91440" tIns="45720" rIns="91440" bIns="45720" rtlCol="0" anchor="t">
            <a:normAutofit lnSpcReduction="10000"/>
          </a:bodyPr>
          <a:lstStyle/>
          <a:p>
            <a:r>
              <a:rPr lang="en-GB" dirty="0">
                <a:ea typeface="+mn-lt"/>
                <a:cs typeface="+mn-lt"/>
              </a:rPr>
              <a:t>Debt servicing in Africa has surged, with a significant rise in the proportion of government expenditure dedicated to debt rising from 3% in 2009 to 10% in 2023, while the average tax-to-GDP ratio has remained low at approximately 16%. This creates a substantial gap where the burden of debt repayment is high relative to the revenue generated.</a:t>
            </a:r>
          </a:p>
          <a:p>
            <a:r>
              <a:rPr lang="en-GB" dirty="0">
                <a:ea typeface="+mn-lt"/>
                <a:cs typeface="+mn-lt"/>
              </a:rPr>
              <a:t>The high and growing debt service burden in Africa is a concern, especially since tax revenue collection is significantly lower than in other regions at 16% compared to the OECD average of 34%( UNCTAD 2023)</a:t>
            </a:r>
          </a:p>
          <a:p>
            <a:r>
              <a:rPr lang="en-GB" dirty="0">
                <a:ea typeface="+mn-lt"/>
                <a:cs typeface="+mn-lt"/>
              </a:rPr>
              <a:t>Countries like Angola are extreme cases where debt servicing peaked to 61% of government expenditure in 2021.  In 2023, the external debt-to-GDP ratio for Africa was 24.5% with at least 20 low-income countries at risk of debt distress representing 57% of all African countries.</a:t>
            </a:r>
          </a:p>
        </p:txBody>
      </p:sp>
    </p:spTree>
    <p:extLst>
      <p:ext uri="{BB962C8B-B14F-4D97-AF65-F5344CB8AC3E}">
        <p14:creationId xmlns:p14="http://schemas.microsoft.com/office/powerpoint/2010/main" val="18816639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9C5B9F-C93F-3BF4-8CD5-89A7869D68E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283966A-D859-2015-11CC-D45F0EAAD061}"/>
              </a:ext>
            </a:extLst>
          </p:cNvPr>
          <p:cNvSpPr>
            <a:spLocks noGrp="1"/>
          </p:cNvSpPr>
          <p:nvPr>
            <p:ph type="title"/>
          </p:nvPr>
        </p:nvSpPr>
        <p:spPr/>
        <p:txBody>
          <a:bodyPr>
            <a:normAutofit/>
          </a:bodyPr>
          <a:lstStyle/>
          <a:p>
            <a:r>
              <a:rPr lang="en-GB" dirty="0"/>
              <a:t>How much are African countries losing to debt servicing? </a:t>
            </a:r>
          </a:p>
        </p:txBody>
      </p:sp>
      <p:sp>
        <p:nvSpPr>
          <p:cNvPr id="3" name="Content Placeholder 2">
            <a:extLst>
              <a:ext uri="{FF2B5EF4-FFF2-40B4-BE49-F238E27FC236}">
                <a16:creationId xmlns:a16="http://schemas.microsoft.com/office/drawing/2014/main" id="{83607DEA-BBEF-AB4B-4100-5A28DB348EAF}"/>
              </a:ext>
            </a:extLst>
          </p:cNvPr>
          <p:cNvSpPr>
            <a:spLocks noGrp="1"/>
          </p:cNvSpPr>
          <p:nvPr>
            <p:ph idx="1"/>
          </p:nvPr>
        </p:nvSpPr>
        <p:spPr/>
        <p:txBody>
          <a:bodyPr vert="horz" lIns="91440" tIns="45720" rIns="91440" bIns="45720" rtlCol="0" anchor="t">
            <a:normAutofit fontScale="70000" lnSpcReduction="20000"/>
          </a:bodyPr>
          <a:lstStyle/>
          <a:p>
            <a:r>
              <a:rPr lang="en-GB" dirty="0">
                <a:ea typeface="+mn-lt"/>
                <a:cs typeface="+mn-lt"/>
              </a:rPr>
              <a:t>African countries are projected to pay $88.7 billion in external debt servicing in 2025, which represents a significant portion of government revenues and export earnings. High debt burdens are particularly evident in countries like Nigeria, where debt servicing consumed over 60% of government revenue in 2019, and Kenya, which had a debt servicing to revenue ratio of 67.1% as of May 2024.</a:t>
            </a:r>
          </a:p>
          <a:p>
            <a:r>
              <a:rPr lang="en-GB" dirty="0">
                <a:ea typeface="+mn-lt"/>
                <a:cs typeface="+mn-lt"/>
              </a:rPr>
              <a:t>Debt servicing consumed 16.7% of African government revenues and 14.8% of African export earnings in 2023 (ActionAid 2025)</a:t>
            </a:r>
          </a:p>
          <a:p>
            <a:r>
              <a:rPr lang="en-GB" dirty="0">
                <a:ea typeface="+mn-lt"/>
                <a:cs typeface="+mn-lt"/>
              </a:rPr>
              <a:t>In 2019, Nigeria's debt service to revenue ratio was over 60%, meaning it spent over half of its revenue on debt servicing. Debt servicing payments increased by 68% to 13 trillion Nigerian Naira in 2025.</a:t>
            </a:r>
          </a:p>
          <a:p>
            <a:r>
              <a:rPr lang="en-GB" dirty="0">
                <a:ea typeface="+mn-lt"/>
                <a:cs typeface="+mn-lt"/>
              </a:rPr>
              <a:t>As of May 2024, Kenya's debt service to revenue ratio was 67.1%.</a:t>
            </a:r>
          </a:p>
          <a:p>
            <a:r>
              <a:rPr lang="en-GB" dirty="0">
                <a:ea typeface="+mn-lt"/>
                <a:cs typeface="+mn-lt"/>
              </a:rPr>
              <a:t>Zambia became the first African country to default on its sovereign debt in November 2020. Its debt to GNI ratio rose dramatically to 168% by 2020, up from 24.9% in 2013. </a:t>
            </a:r>
            <a:endParaRPr lang="en-GB" dirty="0"/>
          </a:p>
          <a:p>
            <a:r>
              <a:rPr lang="en-US" dirty="0">
                <a:ea typeface="+mn-lt"/>
                <a:cs typeface="+mn-lt"/>
              </a:rPr>
              <a:t>Ghana spent GH¢189 billion on debt servicing between 2010 and 2022, with 81% of that amount paid between 2017 and 2022 (</a:t>
            </a:r>
            <a:r>
              <a:rPr lang="en-US" dirty="0" err="1">
                <a:ea typeface="+mn-lt"/>
                <a:cs typeface="+mn-lt"/>
              </a:rPr>
              <a:t>AfriCatalyst</a:t>
            </a:r>
            <a:r>
              <a:rPr lang="en-US" dirty="0">
                <a:ea typeface="+mn-lt"/>
                <a:cs typeface="+mn-lt"/>
              </a:rPr>
              <a:t> 2025)</a:t>
            </a:r>
            <a:br>
              <a:rPr lang="en-US" dirty="0"/>
            </a:br>
            <a:endParaRPr lang="en-US" dirty="0"/>
          </a:p>
          <a:p>
            <a:endParaRPr lang="en-GB" dirty="0">
              <a:ea typeface="+mn-lt"/>
              <a:cs typeface="+mn-lt"/>
            </a:endParaRPr>
          </a:p>
          <a:p>
            <a:endParaRPr lang="en-GB" dirty="0"/>
          </a:p>
        </p:txBody>
      </p:sp>
    </p:spTree>
    <p:extLst>
      <p:ext uri="{BB962C8B-B14F-4D97-AF65-F5344CB8AC3E}">
        <p14:creationId xmlns:p14="http://schemas.microsoft.com/office/powerpoint/2010/main" val="4265902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89465-2C31-E171-1399-480C39FB5F86}"/>
              </a:ext>
            </a:extLst>
          </p:cNvPr>
          <p:cNvSpPr>
            <a:spLocks noGrp="1"/>
          </p:cNvSpPr>
          <p:nvPr>
            <p:ph type="title"/>
          </p:nvPr>
        </p:nvSpPr>
        <p:spPr/>
        <p:txBody>
          <a:bodyPr>
            <a:normAutofit/>
          </a:bodyPr>
          <a:lstStyle/>
          <a:p>
            <a:r>
              <a:rPr lang="en-GB" dirty="0"/>
              <a:t>Country examples- Implications on citizens</a:t>
            </a:r>
          </a:p>
        </p:txBody>
      </p:sp>
      <p:sp>
        <p:nvSpPr>
          <p:cNvPr id="3" name="Content Placeholder 2">
            <a:extLst>
              <a:ext uri="{FF2B5EF4-FFF2-40B4-BE49-F238E27FC236}">
                <a16:creationId xmlns:a16="http://schemas.microsoft.com/office/drawing/2014/main" id="{2D0FD2C6-3D9D-6130-B7E7-04A1F16BE847}"/>
              </a:ext>
            </a:extLst>
          </p:cNvPr>
          <p:cNvSpPr>
            <a:spLocks noGrp="1"/>
          </p:cNvSpPr>
          <p:nvPr>
            <p:ph idx="1"/>
          </p:nvPr>
        </p:nvSpPr>
        <p:spPr/>
        <p:txBody>
          <a:bodyPr vert="horz" lIns="91440" tIns="45720" rIns="91440" bIns="45720" rtlCol="0" anchor="t">
            <a:normAutofit/>
          </a:bodyPr>
          <a:lstStyle/>
          <a:p>
            <a:r>
              <a:rPr lang="en-GB" dirty="0">
                <a:ea typeface="+mn-lt"/>
                <a:cs typeface="+mn-lt"/>
              </a:rPr>
              <a:t>Zambia experienced a default on its $42.5 million Eurobonds in 2020 due to a combination of high debt levels, the COVID-19 pandemic and a drop in copper prices, which is a major source of its revenue. </a:t>
            </a:r>
            <a:endParaRPr lang="en-US"/>
          </a:p>
          <a:p>
            <a:r>
              <a:rPr lang="en-GB" dirty="0">
                <a:ea typeface="+mn-lt"/>
                <a:cs typeface="+mn-lt"/>
              </a:rPr>
              <a:t>High debt servicing costs limited the government's ability to allocate funds to crucial sectors like healthcare, education, and social welfare programs. This directly impacted citizens' access to essential services.</a:t>
            </a:r>
          </a:p>
          <a:p>
            <a:r>
              <a:rPr lang="en-GB" dirty="0">
                <a:ea typeface="+mn-lt"/>
                <a:cs typeface="+mn-lt"/>
              </a:rPr>
              <a:t>A period of economic instability ensued, which can lead to inflationary pressures eroding the purchasing power of citizens' incomes and savings, making basic goods and services more expensive(Zambia's Debt Profile, AFRODAD 2022)</a:t>
            </a:r>
          </a:p>
          <a:p>
            <a:endParaRPr lang="en-GB" dirty="0">
              <a:ea typeface="+mn-lt"/>
              <a:cs typeface="+mn-lt"/>
            </a:endParaRPr>
          </a:p>
          <a:p>
            <a:endParaRPr lang="en-GB" dirty="0">
              <a:ea typeface="+mn-lt"/>
              <a:cs typeface="+mn-lt"/>
            </a:endParaRPr>
          </a:p>
          <a:p>
            <a:endParaRPr lang="en-GB" dirty="0">
              <a:ea typeface="+mn-lt"/>
              <a:cs typeface="+mn-lt"/>
            </a:endParaRPr>
          </a:p>
        </p:txBody>
      </p:sp>
    </p:spTree>
    <p:extLst>
      <p:ext uri="{BB962C8B-B14F-4D97-AF65-F5344CB8AC3E}">
        <p14:creationId xmlns:p14="http://schemas.microsoft.com/office/powerpoint/2010/main" val="2668127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FB4E4-A474-D668-640D-DDB6ACBB1130}"/>
              </a:ext>
            </a:extLst>
          </p:cNvPr>
          <p:cNvSpPr>
            <a:spLocks noGrp="1"/>
          </p:cNvSpPr>
          <p:nvPr>
            <p:ph type="title"/>
          </p:nvPr>
        </p:nvSpPr>
        <p:spPr/>
        <p:txBody>
          <a:bodyPr/>
          <a:lstStyle/>
          <a:p>
            <a:r>
              <a:rPr lang="en-GB" dirty="0"/>
              <a:t>Country examples- Implications on citizens</a:t>
            </a:r>
          </a:p>
        </p:txBody>
      </p:sp>
      <p:sp>
        <p:nvSpPr>
          <p:cNvPr id="3" name="Content Placeholder 2">
            <a:extLst>
              <a:ext uri="{FF2B5EF4-FFF2-40B4-BE49-F238E27FC236}">
                <a16:creationId xmlns:a16="http://schemas.microsoft.com/office/drawing/2014/main" id="{96287375-0163-3B7F-CD41-8662ACA78D48}"/>
              </a:ext>
            </a:extLst>
          </p:cNvPr>
          <p:cNvSpPr>
            <a:spLocks noGrp="1"/>
          </p:cNvSpPr>
          <p:nvPr>
            <p:ph idx="1"/>
          </p:nvPr>
        </p:nvSpPr>
        <p:spPr/>
        <p:txBody>
          <a:bodyPr vert="horz" lIns="91440" tIns="45720" rIns="91440" bIns="45720" rtlCol="0" anchor="t">
            <a:normAutofit lnSpcReduction="10000"/>
          </a:bodyPr>
          <a:lstStyle/>
          <a:p>
            <a:r>
              <a:rPr lang="en-GB" dirty="0"/>
              <a:t>In Nigeria </a:t>
            </a:r>
            <a:r>
              <a:rPr lang="en-GB" dirty="0">
                <a:ea typeface="+mn-lt"/>
                <a:cs typeface="+mn-lt"/>
              </a:rPr>
              <a:t>Nigeria’s debt stock has intensified to concerning heights, with forecasts suggesting that the nation’s overall debt could reach N187.79 trillion by the end of 2025. This scenario has arisen from a complex combination of factors, including extensive borrowing practices, currency devaluation, and inadequate financial governance.</a:t>
            </a:r>
          </a:p>
          <a:p>
            <a:r>
              <a:rPr lang="en-GB" dirty="0">
                <a:ea typeface="+mn-lt"/>
                <a:cs typeface="+mn-lt"/>
              </a:rPr>
              <a:t>Consequently, over 80% of government revenue is now allocated to servicing debts, leaving minimal funds for essential services like health and education. The rising interest rates have held the country’s debt servicing in a chokehold.</a:t>
            </a:r>
          </a:p>
          <a:p>
            <a:r>
              <a:rPr lang="en-GB" dirty="0">
                <a:ea typeface="+mn-lt"/>
                <a:cs typeface="+mn-lt"/>
              </a:rPr>
              <a:t> Interest rates worldwide have risen, putting additional pressure on Nigeria’s capacity to handle its debt responsibly. The surge in borrowing costs has made it increasingly difficult for the government to meet its financial commitments without taking on more debt.</a:t>
            </a:r>
          </a:p>
          <a:p>
            <a:endParaRPr lang="en-GB" dirty="0"/>
          </a:p>
        </p:txBody>
      </p:sp>
    </p:spTree>
    <p:extLst>
      <p:ext uri="{BB962C8B-B14F-4D97-AF65-F5344CB8AC3E}">
        <p14:creationId xmlns:p14="http://schemas.microsoft.com/office/powerpoint/2010/main" val="7925569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86169-FE81-3F33-26EC-562E67F9C2A1}"/>
              </a:ext>
            </a:extLst>
          </p:cNvPr>
          <p:cNvSpPr>
            <a:spLocks noGrp="1"/>
          </p:cNvSpPr>
          <p:nvPr>
            <p:ph type="title"/>
          </p:nvPr>
        </p:nvSpPr>
        <p:spPr/>
        <p:txBody>
          <a:bodyPr/>
          <a:lstStyle/>
          <a:p>
            <a:r>
              <a:rPr lang="en-GB" dirty="0"/>
              <a:t>Country examples- Implications on citizens</a:t>
            </a:r>
          </a:p>
        </p:txBody>
      </p:sp>
      <p:sp>
        <p:nvSpPr>
          <p:cNvPr id="3" name="Content Placeholder 2">
            <a:extLst>
              <a:ext uri="{FF2B5EF4-FFF2-40B4-BE49-F238E27FC236}">
                <a16:creationId xmlns:a16="http://schemas.microsoft.com/office/drawing/2014/main" id="{0DAFCD48-C46A-1CB7-42F1-99909F1EAB14}"/>
              </a:ext>
            </a:extLst>
          </p:cNvPr>
          <p:cNvSpPr>
            <a:spLocks noGrp="1"/>
          </p:cNvSpPr>
          <p:nvPr>
            <p:ph idx="1"/>
          </p:nvPr>
        </p:nvSpPr>
        <p:spPr/>
        <p:txBody>
          <a:bodyPr vert="horz" lIns="91440" tIns="45720" rIns="91440" bIns="45720" rtlCol="0" anchor="t">
            <a:normAutofit lnSpcReduction="10000"/>
          </a:bodyPr>
          <a:lstStyle/>
          <a:p>
            <a:r>
              <a:rPr lang="en-GB" dirty="0">
                <a:ea typeface="+mn-lt"/>
                <a:cs typeface="+mn-lt"/>
              </a:rPr>
              <a:t>Zimbabwe's high debt servicing burden crowds out government spending on essential services which are primarily funded through taxation. This leaves citizens with poor public services, and the need to generate revenue domestically through taxes is crucial for escaping dependency on foreign aid and debt</a:t>
            </a:r>
          </a:p>
          <a:p>
            <a:r>
              <a:rPr lang="en-GB" dirty="0">
                <a:ea typeface="+mn-lt"/>
                <a:cs typeface="+mn-lt"/>
              </a:rPr>
              <a:t>A significant portion of the national budget is diverted to debt servicing, leaving less money for critical sectors like health, education, and water/sanitation. This results in a decline in the quality and availability of these essential services for the average citizen.</a:t>
            </a:r>
          </a:p>
          <a:p>
            <a:r>
              <a:rPr lang="en-GB" dirty="0">
                <a:ea typeface="+mn-lt"/>
                <a:cs typeface="+mn-lt"/>
              </a:rPr>
              <a:t>The strain on public resources due to debt servicing undermines the government's ability to fulfil its human rights obligations thus contributing to the rising inequality margins (Social and Economic Implications of Public Debt on Youths in Zimbabwe, ZIMCODD 2020)</a:t>
            </a:r>
          </a:p>
        </p:txBody>
      </p:sp>
    </p:spTree>
    <p:extLst>
      <p:ext uri="{BB962C8B-B14F-4D97-AF65-F5344CB8AC3E}">
        <p14:creationId xmlns:p14="http://schemas.microsoft.com/office/powerpoint/2010/main" val="70320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9E6142-3C23-8B4F-FB4E-2258A79E3356}"/>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BF59771-F96D-E4FC-B722-57EF88013462}"/>
              </a:ext>
            </a:extLst>
          </p:cNvPr>
          <p:cNvSpPr>
            <a:spLocks noGrp="1"/>
          </p:cNvSpPr>
          <p:nvPr>
            <p:ph idx="1"/>
          </p:nvPr>
        </p:nvSpPr>
        <p:spPr/>
        <p:txBody>
          <a:bodyPr vert="horz" lIns="91440" tIns="45720" rIns="91440" bIns="45720" rtlCol="0" anchor="t">
            <a:normAutofit lnSpcReduction="10000"/>
          </a:bodyPr>
          <a:lstStyle/>
          <a:p>
            <a:r>
              <a:rPr lang="en-GB" dirty="0">
                <a:ea typeface="+mn-lt"/>
                <a:cs typeface="+mn-lt"/>
              </a:rPr>
              <a:t>The debt overhang has led to a "debt overhang" effect, where the country's huge debt obligations hinder new investment and economic growth, limiting job creation and making it harder for people to find employment and provide for themselves.</a:t>
            </a:r>
          </a:p>
          <a:p>
            <a:r>
              <a:rPr lang="en-GB" dirty="0">
                <a:ea typeface="+mn-lt"/>
                <a:cs typeface="+mn-lt"/>
              </a:rPr>
              <a:t>As the government looks to cover its expenses, the burden often falls on citizens through various taxes </a:t>
            </a:r>
            <a:r>
              <a:rPr lang="en-GB" dirty="0" err="1">
                <a:ea typeface="+mn-lt"/>
                <a:cs typeface="+mn-lt"/>
              </a:rPr>
              <a:t>eg</a:t>
            </a:r>
            <a:r>
              <a:rPr lang="en-GB" dirty="0">
                <a:ea typeface="+mn-lt"/>
                <a:cs typeface="+mn-lt"/>
              </a:rPr>
              <a:t> Value Added Tax (VAT) and Pay As You Earn (PAYE) totals 50% of government revenue whereas corporate is just 15%.(Afrobarometer 2021)</a:t>
            </a:r>
          </a:p>
          <a:p>
            <a:r>
              <a:rPr lang="en-GB" dirty="0">
                <a:ea typeface="+mn-lt"/>
                <a:cs typeface="+mn-lt"/>
              </a:rPr>
              <a:t>Women often bear a disproportionate burden of the negative social effects of public debt. For example, in the absence of adequate public services like clean water and sanitation, they are often forced to spend more time on unpaid care work providing for families( Debt Justice and Gender Justice in Zimbabwe, ZIMCODD 2020)</a:t>
            </a:r>
          </a:p>
        </p:txBody>
      </p:sp>
    </p:spTree>
    <p:extLst>
      <p:ext uri="{BB962C8B-B14F-4D97-AF65-F5344CB8AC3E}">
        <p14:creationId xmlns:p14="http://schemas.microsoft.com/office/powerpoint/2010/main" val="1318027628"/>
      </p:ext>
    </p:extLst>
  </p:cSld>
  <p:clrMapOvr>
    <a:masterClrMapping/>
  </p:clrMapOvr>
</p:sld>
</file>

<file path=ppt/theme/theme1.xml><?xml version="1.0" encoding="utf-8"?>
<a:theme xmlns:a="http://schemas.openxmlformats.org/drawingml/2006/main" name="ChronicleVTI">
  <a:themeElements>
    <a:clrScheme name="ChronicleVTI">
      <a:dk1>
        <a:srgbClr val="000000"/>
      </a:dk1>
      <a:lt1>
        <a:srgbClr val="FFFFFF"/>
      </a:lt1>
      <a:dk2>
        <a:srgbClr val="1C1C32"/>
      </a:dk2>
      <a:lt2>
        <a:srgbClr val="F8F4F1"/>
      </a:lt2>
      <a:accent1>
        <a:srgbClr val="734B67"/>
      </a:accent1>
      <a:accent2>
        <a:srgbClr val="959EBB"/>
      </a:accent2>
      <a:accent3>
        <a:srgbClr val="596781"/>
      </a:accent3>
      <a:accent4>
        <a:srgbClr val="7F6E8C"/>
      </a:accent4>
      <a:accent5>
        <a:srgbClr val="DB9A8F"/>
      </a:accent5>
      <a:accent6>
        <a:srgbClr val="C29AB1"/>
      </a:accent6>
      <a:hlink>
        <a:srgbClr val="778BA2"/>
      </a:hlink>
      <a:folHlink>
        <a:srgbClr val="A27C99"/>
      </a:folHlink>
    </a:clrScheme>
    <a:fontScheme name="ChronicleVTI">
      <a:majorFont>
        <a:latin typeface="Univers Condensed"/>
        <a:ea typeface=""/>
        <a:cs typeface=""/>
      </a:majorFont>
      <a:minorFont>
        <a:latin typeface="Calisto MT" panose="02040603050505030304"/>
        <a:ea typeface=""/>
        <a:cs typeface=""/>
      </a:minorFont>
    </a:fontScheme>
    <a:fmtScheme name="ChronicleVTI">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hronicleVTI" id="{534FD3B1-53CD-4A5C-943C-C44DFF248C3E}" vid="{19A790DA-2E4D-4134-98A6-7DECB1A1B842}"/>
    </a:ext>
  </a:extLst>
</a:theme>
</file>

<file path=docProps/app.xml><?xml version="1.0" encoding="utf-8"?>
<Properties xmlns="http://schemas.openxmlformats.org/officeDocument/2006/extended-properties" xmlns:vt="http://schemas.openxmlformats.org/officeDocument/2006/docPropsVTypes">
  <Template>office theme</Template>
  <TotalTime>177</TotalTime>
  <Words>1815</Words>
  <Application>Microsoft Office PowerPoint</Application>
  <PresentationFormat>Widescreen</PresentationFormat>
  <Paragraphs>65</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Calisto MT</vt:lpstr>
      <vt:lpstr>Univers Condensed</vt:lpstr>
      <vt:lpstr>ChronicleVTI</vt:lpstr>
      <vt:lpstr>Tax VS Debt servicing in African countries and its implications on citizens</vt:lpstr>
      <vt:lpstr>General view in Africa</vt:lpstr>
      <vt:lpstr>Cont'd</vt:lpstr>
      <vt:lpstr>Statistics of debt servicing margins in Africa</vt:lpstr>
      <vt:lpstr>How much are African countries losing to debt servicing? </vt:lpstr>
      <vt:lpstr>Country examples- Implications on citizens</vt:lpstr>
      <vt:lpstr>Country examples- Implications on citizens</vt:lpstr>
      <vt:lpstr>Country examples- Implications on citizens</vt:lpstr>
      <vt:lpstr>PowerPoint Presentation</vt:lpstr>
      <vt:lpstr>PowerPoint Presentation</vt:lpstr>
      <vt:lpstr>IMPLICATIONS ON  TAX VS DEBT ON CITIZENS- KENYAN CASE</vt:lpstr>
      <vt:lpstr>PowerPoint Presentation</vt:lpstr>
      <vt:lpstr>Gen z revolution in Kenya</vt:lpstr>
      <vt:lpstr>Recommendations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Diana Mochoge</dc:creator>
  <cp:lastModifiedBy>Diana Mochoge</cp:lastModifiedBy>
  <cp:revision>568</cp:revision>
  <dcterms:created xsi:type="dcterms:W3CDTF">2025-11-26T13:21:57Z</dcterms:created>
  <dcterms:modified xsi:type="dcterms:W3CDTF">2025-12-02T07:51:56Z</dcterms:modified>
</cp:coreProperties>
</file>